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2" r:id="rId1"/>
  </p:sldMasterIdLst>
  <p:notesMasterIdLst>
    <p:notesMasterId r:id="rId42"/>
  </p:notesMasterIdLst>
  <p:handoutMasterIdLst>
    <p:handoutMasterId r:id="rId43"/>
  </p:handoutMasterIdLst>
  <p:sldIdLst>
    <p:sldId id="458" r:id="rId2"/>
    <p:sldId id="467" r:id="rId3"/>
    <p:sldId id="470" r:id="rId4"/>
    <p:sldId id="471" r:id="rId5"/>
    <p:sldId id="469" r:id="rId6"/>
    <p:sldId id="472" r:id="rId7"/>
    <p:sldId id="473" r:id="rId8"/>
    <p:sldId id="468" r:id="rId9"/>
    <p:sldId id="474" r:id="rId10"/>
    <p:sldId id="422" r:id="rId11"/>
    <p:sldId id="450" r:id="rId12"/>
    <p:sldId id="451" r:id="rId13"/>
    <p:sldId id="452" r:id="rId14"/>
    <p:sldId id="423" r:id="rId15"/>
    <p:sldId id="424" r:id="rId16"/>
    <p:sldId id="425" r:id="rId17"/>
    <p:sldId id="441" r:id="rId18"/>
    <p:sldId id="434" r:id="rId19"/>
    <p:sldId id="466" r:id="rId20"/>
    <p:sldId id="431" r:id="rId21"/>
    <p:sldId id="438" r:id="rId22"/>
    <p:sldId id="432" r:id="rId23"/>
    <p:sldId id="430" r:id="rId24"/>
    <p:sldId id="429" r:id="rId25"/>
    <p:sldId id="449" r:id="rId26"/>
    <p:sldId id="462" r:id="rId27"/>
    <p:sldId id="463" r:id="rId28"/>
    <p:sldId id="464" r:id="rId29"/>
    <p:sldId id="433" r:id="rId30"/>
    <p:sldId id="440" r:id="rId31"/>
    <p:sldId id="447" r:id="rId32"/>
    <p:sldId id="453" r:id="rId33"/>
    <p:sldId id="455" r:id="rId34"/>
    <p:sldId id="442" r:id="rId35"/>
    <p:sldId id="460" r:id="rId36"/>
    <p:sldId id="457" r:id="rId37"/>
    <p:sldId id="437" r:id="rId38"/>
    <p:sldId id="456" r:id="rId39"/>
    <p:sldId id="436" r:id="rId40"/>
    <p:sldId id="461" r:id="rId4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13" autoAdjust="0"/>
    <p:restoredTop sz="94717" autoAdjust="0"/>
  </p:normalViewPr>
  <p:slideViewPr>
    <p:cSldViewPr>
      <p:cViewPr varScale="1">
        <p:scale>
          <a:sx n="134" d="100"/>
          <a:sy n="134" d="100"/>
        </p:scale>
        <p:origin x="200" y="10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7C6D44-1246-17D0-A457-F4193C3ADCD0}"/>
              </a:ext>
            </a:extLst>
          </p:cNvPr>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3" name="Date Placeholder 2">
            <a:extLst>
              <a:ext uri="{FF2B5EF4-FFF2-40B4-BE49-F238E27FC236}">
                <a16:creationId xmlns:a16="http://schemas.microsoft.com/office/drawing/2014/main" id="{E241019E-E71F-9A65-28AF-665934D9664A}"/>
              </a:ext>
            </a:extLst>
          </p:cNvPr>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868B9B14-4E77-6848-A20F-908CA8E5B520}" type="datetimeFigureOut">
              <a:rPr lang="en-US" altLang="en-US"/>
              <a:pPr>
                <a:defRPr/>
              </a:pPr>
              <a:t>9/15/26</a:t>
            </a:fld>
            <a:endParaRPr lang="en-US" altLang="en-US"/>
          </a:p>
        </p:txBody>
      </p:sp>
      <p:sp>
        <p:nvSpPr>
          <p:cNvPr id="4" name="Footer Placeholder 3">
            <a:extLst>
              <a:ext uri="{FF2B5EF4-FFF2-40B4-BE49-F238E27FC236}">
                <a16:creationId xmlns:a16="http://schemas.microsoft.com/office/drawing/2014/main" id="{88ADE0B0-9C27-77AA-89AA-526005F334AB}"/>
              </a:ext>
            </a:extLst>
          </p:cNvPr>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5" name="Slide Number Placeholder 4">
            <a:extLst>
              <a:ext uri="{FF2B5EF4-FFF2-40B4-BE49-F238E27FC236}">
                <a16:creationId xmlns:a16="http://schemas.microsoft.com/office/drawing/2014/main" id="{2034088F-17F1-FF14-6CE6-943CD1B1EF98}"/>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C33BBEF2-B23D-6041-9E51-26F9F8DED8B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67E4E1-B2E5-5208-9695-376862D38442}"/>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pPr>
              <a:defRPr/>
            </a:pPr>
            <a:endParaRPr lang="en-US" altLang="en-US"/>
          </a:p>
        </p:txBody>
      </p:sp>
      <p:sp>
        <p:nvSpPr>
          <p:cNvPr id="3" name="Date Placeholder 2">
            <a:extLst>
              <a:ext uri="{FF2B5EF4-FFF2-40B4-BE49-F238E27FC236}">
                <a16:creationId xmlns:a16="http://schemas.microsoft.com/office/drawing/2014/main" id="{3A94EE4C-9107-AD03-C936-9318E837FFE4}"/>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01CBAE4D-F503-7740-AAE6-A484CC73F2BB}" type="datetimeFigureOut">
              <a:rPr lang="en-US" altLang="en-US"/>
              <a:pPr>
                <a:defRPr/>
              </a:pPr>
              <a:t>9/15/26</a:t>
            </a:fld>
            <a:endParaRPr lang="en-US" altLang="en-US"/>
          </a:p>
        </p:txBody>
      </p:sp>
      <p:sp>
        <p:nvSpPr>
          <p:cNvPr id="4" name="Slide Image Placeholder 3">
            <a:extLst>
              <a:ext uri="{FF2B5EF4-FFF2-40B4-BE49-F238E27FC236}">
                <a16:creationId xmlns:a16="http://schemas.microsoft.com/office/drawing/2014/main" id="{A2A7DCB4-5F6A-8D0F-5151-CB9CF2AA1D4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7E501D8-F3B8-7182-EB8E-97CD02336D49}"/>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0763FC9-D51F-A5F2-E8AD-2B9D1ECEDDB1}"/>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pPr>
              <a:defRPr/>
            </a:pPr>
            <a:endParaRPr lang="en-US" altLang="en-US"/>
          </a:p>
        </p:txBody>
      </p:sp>
      <p:sp>
        <p:nvSpPr>
          <p:cNvPr id="7" name="Slide Number Placeholder 6">
            <a:extLst>
              <a:ext uri="{FF2B5EF4-FFF2-40B4-BE49-F238E27FC236}">
                <a16:creationId xmlns:a16="http://schemas.microsoft.com/office/drawing/2014/main" id="{83F9ECF3-3956-3EE8-B0A4-82C6432395D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DE21CC6-4107-DD4F-BFCB-EB551A31526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8A37990F-68A3-5D2A-489A-5022C102AD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D8BD0C7A-250E-B367-B2F4-9F0E349988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0484" name="Slide Number Placeholder 3">
            <a:extLst>
              <a:ext uri="{FF2B5EF4-FFF2-40B4-BE49-F238E27FC236}">
                <a16:creationId xmlns:a16="http://schemas.microsoft.com/office/drawing/2014/main" id="{2C97CC33-763E-DADB-AD66-6A013ED20F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BF8346-492C-0A4E-B715-F8F593E75D87}" type="slidenum">
              <a:rPr lang="en-US" altLang="en-US">
                <a:latin typeface="Calibri" panose="020F0502020204030204" pitchFamily="34" charset="0"/>
              </a:rPr>
              <a:pPr/>
              <a:t>19</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590CCC88-9786-DDFC-D652-0F3BF21C50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8E0774F4-CD4C-E328-2A43-4ED8E8ADD2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2772" name="Slide Number Placeholder 3">
            <a:extLst>
              <a:ext uri="{FF2B5EF4-FFF2-40B4-BE49-F238E27FC236}">
                <a16:creationId xmlns:a16="http://schemas.microsoft.com/office/drawing/2014/main" id="{2F5D958A-D356-08E9-DFFB-9E64639D3C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3113F0-53B4-7643-8975-1D0814AC535B}" type="slidenum">
              <a:rPr lang="en-US" altLang="en-US">
                <a:latin typeface="Calibri" panose="020F0502020204030204" pitchFamily="34" charset="0"/>
              </a:rPr>
              <a:pPr/>
              <a:t>30</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2674E2D-CF39-2D84-D148-88A7A19B1B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BDA4A040-4F00-13A1-3C5F-4887EDCF06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7892" name="Slide Number Placeholder 3">
            <a:extLst>
              <a:ext uri="{FF2B5EF4-FFF2-40B4-BE49-F238E27FC236}">
                <a16:creationId xmlns:a16="http://schemas.microsoft.com/office/drawing/2014/main" id="{ADAC65B1-0111-9CB1-61C9-11093FE95D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21F07B1-A01E-DE4B-93CF-06E820CE29AA}" type="slidenum">
              <a:rPr lang="en-US" altLang="en-US">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107976-0D75-A7FC-EDB2-7D38A6E26722}"/>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3" name="Rectangle 2">
            <a:extLst>
              <a:ext uri="{FF2B5EF4-FFF2-40B4-BE49-F238E27FC236}">
                <a16:creationId xmlns:a16="http://schemas.microsoft.com/office/drawing/2014/main" id="{78B6C180-706F-6A4E-276D-1D6A2B5C0512}"/>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4" name="Rectangle 3">
            <a:extLst>
              <a:ext uri="{FF2B5EF4-FFF2-40B4-BE49-F238E27FC236}">
                <a16:creationId xmlns:a16="http://schemas.microsoft.com/office/drawing/2014/main" id="{B99FD45B-1134-F068-BFAB-1DA2DF8F851D}"/>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27">
            <a:extLst>
              <a:ext uri="{FF2B5EF4-FFF2-40B4-BE49-F238E27FC236}">
                <a16:creationId xmlns:a16="http://schemas.microsoft.com/office/drawing/2014/main" id="{FC8DF7BF-7136-954C-E534-FACC88E95B6A}"/>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70DD83DD-A87A-A540-9A35-1AA5865F4D0E}" type="datetimeFigureOut">
              <a:rPr lang="en-US" altLang="en-US"/>
              <a:pPr>
                <a:defRPr/>
              </a:pPr>
              <a:t>9/15/26</a:t>
            </a:fld>
            <a:endParaRPr lang="en-US" altLang="en-US"/>
          </a:p>
        </p:txBody>
      </p:sp>
      <p:sp>
        <p:nvSpPr>
          <p:cNvPr id="6" name="Footer Placeholder 16">
            <a:extLst>
              <a:ext uri="{FF2B5EF4-FFF2-40B4-BE49-F238E27FC236}">
                <a16:creationId xmlns:a16="http://schemas.microsoft.com/office/drawing/2014/main" id="{C4A9C571-4CD8-E0B0-3FF0-AAAC2544D0BB}"/>
              </a:ext>
            </a:extLst>
          </p:cNvPr>
          <p:cNvSpPr>
            <a:spLocks noGrp="1"/>
          </p:cNvSpPr>
          <p:nvPr>
            <p:ph type="ftr" sz="quarter" idx="11"/>
          </p:nvPr>
        </p:nvSpPr>
        <p:spPr>
          <a:xfrm>
            <a:off x="2085975" y="236538"/>
            <a:ext cx="5867400" cy="365125"/>
          </a:xfrm>
        </p:spPr>
        <p:txBody>
          <a:bodyPr/>
          <a:lstStyle>
            <a:lvl1pPr>
              <a:defRPr/>
            </a:lvl1pPr>
          </a:lstStyle>
          <a:p>
            <a:pPr>
              <a:defRPr/>
            </a:pPr>
            <a:endParaRPr lang="en-US" altLang="en-US"/>
          </a:p>
        </p:txBody>
      </p:sp>
      <p:sp>
        <p:nvSpPr>
          <p:cNvPr id="7" name="Slide Number Placeholder 28">
            <a:extLst>
              <a:ext uri="{FF2B5EF4-FFF2-40B4-BE49-F238E27FC236}">
                <a16:creationId xmlns:a16="http://schemas.microsoft.com/office/drawing/2014/main" id="{7AFD22AF-2EC3-4878-E274-D8E845CA5362}"/>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EDDBC75B-23AC-B84A-AA53-A519FA35AC2D}" type="slidenum">
              <a:rPr lang="en-US" altLang="en-US"/>
              <a:pPr>
                <a:defRPr/>
              </a:pPr>
              <a:t>‹#›</a:t>
            </a:fld>
            <a:endParaRPr lang="en-US" altLang="en-US"/>
          </a:p>
        </p:txBody>
      </p:sp>
    </p:spTree>
    <p:extLst>
      <p:ext uri="{BB962C8B-B14F-4D97-AF65-F5344CB8AC3E}">
        <p14:creationId xmlns:p14="http://schemas.microsoft.com/office/powerpoint/2010/main" val="2804008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a:extLst>
              <a:ext uri="{FF2B5EF4-FFF2-40B4-BE49-F238E27FC236}">
                <a16:creationId xmlns:a16="http://schemas.microsoft.com/office/drawing/2014/main" id="{84E3969A-4547-8439-CF46-384C9AB91FBD}"/>
              </a:ext>
            </a:extLst>
          </p:cNvPr>
          <p:cNvSpPr>
            <a:spLocks noGrp="1"/>
          </p:cNvSpPr>
          <p:nvPr>
            <p:ph type="dt" sz="half" idx="10"/>
          </p:nvPr>
        </p:nvSpPr>
        <p:spPr/>
        <p:txBody>
          <a:bodyPr/>
          <a:lstStyle>
            <a:lvl1pPr>
              <a:defRPr/>
            </a:lvl1pPr>
          </a:lstStyle>
          <a:p>
            <a:pPr>
              <a:defRPr/>
            </a:pPr>
            <a:fld id="{96CC89C2-D19C-9644-9A8A-81F330C5DE0D}" type="datetimeFigureOut">
              <a:rPr lang="en-US" altLang="en-US"/>
              <a:pPr>
                <a:defRPr/>
              </a:pPr>
              <a:t>9/15/26</a:t>
            </a:fld>
            <a:endParaRPr lang="en-US" altLang="en-US"/>
          </a:p>
        </p:txBody>
      </p:sp>
      <p:sp>
        <p:nvSpPr>
          <p:cNvPr id="4" name="Footer Placeholder 2">
            <a:extLst>
              <a:ext uri="{FF2B5EF4-FFF2-40B4-BE49-F238E27FC236}">
                <a16:creationId xmlns:a16="http://schemas.microsoft.com/office/drawing/2014/main" id="{9D0C4B4C-CFA6-3A07-1171-1668E5194A9E}"/>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22">
            <a:extLst>
              <a:ext uri="{FF2B5EF4-FFF2-40B4-BE49-F238E27FC236}">
                <a16:creationId xmlns:a16="http://schemas.microsoft.com/office/drawing/2014/main" id="{49C4C477-924D-9AA6-8DD6-7D73E7EF502A}"/>
              </a:ext>
            </a:extLst>
          </p:cNvPr>
          <p:cNvSpPr>
            <a:spLocks noGrp="1"/>
          </p:cNvSpPr>
          <p:nvPr>
            <p:ph type="sldNum" sz="quarter" idx="12"/>
          </p:nvPr>
        </p:nvSpPr>
        <p:spPr/>
        <p:txBody>
          <a:bodyPr/>
          <a:lstStyle>
            <a:lvl1pPr>
              <a:defRPr/>
            </a:lvl1pPr>
          </a:lstStyle>
          <a:p>
            <a:pPr>
              <a:defRPr/>
            </a:pPr>
            <a:fld id="{130D56F9-C8F5-DB44-81DA-625EFE038B46}" type="slidenum">
              <a:rPr lang="en-US" altLang="en-US"/>
              <a:pPr>
                <a:defRPr/>
              </a:pPr>
              <a:t>‹#›</a:t>
            </a:fld>
            <a:endParaRPr lang="en-US" altLang="en-US"/>
          </a:p>
        </p:txBody>
      </p:sp>
    </p:spTree>
    <p:extLst>
      <p:ext uri="{BB962C8B-B14F-4D97-AF65-F5344CB8AC3E}">
        <p14:creationId xmlns:p14="http://schemas.microsoft.com/office/powerpoint/2010/main" val="3927925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0F0B64-90C1-C9BB-DA61-5C80D81C2601}"/>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5" name="Rectangle 4">
            <a:extLst>
              <a:ext uri="{FF2B5EF4-FFF2-40B4-BE49-F238E27FC236}">
                <a16:creationId xmlns:a16="http://schemas.microsoft.com/office/drawing/2014/main" id="{35813004-6362-D4D8-1243-1879288F1376}"/>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60E010CD-AC64-CACA-B974-3DA41A932EA6}"/>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2ED9586C-CACB-4484-0CBE-644CE2BD1AF0}"/>
              </a:ext>
            </a:extLst>
          </p:cNvPr>
          <p:cNvSpPr>
            <a:spLocks noGrp="1"/>
          </p:cNvSpPr>
          <p:nvPr>
            <p:ph type="dt" sz="half" idx="10"/>
          </p:nvPr>
        </p:nvSpPr>
        <p:spPr/>
        <p:txBody>
          <a:bodyPr/>
          <a:lstStyle>
            <a:lvl1pPr>
              <a:defRPr smtClean="0"/>
            </a:lvl1pPr>
          </a:lstStyle>
          <a:p>
            <a:pPr>
              <a:defRPr/>
            </a:pPr>
            <a:fld id="{709ED177-590B-494A-96E8-0C0258184898}" type="datetimeFigureOut">
              <a:rPr lang="en-US" altLang="en-US"/>
              <a:pPr>
                <a:defRPr/>
              </a:pPr>
              <a:t>9/15/26</a:t>
            </a:fld>
            <a:endParaRPr lang="en-US" altLang="en-US"/>
          </a:p>
        </p:txBody>
      </p:sp>
      <p:sp>
        <p:nvSpPr>
          <p:cNvPr id="8" name="Slide Number Placeholder 12">
            <a:extLst>
              <a:ext uri="{FF2B5EF4-FFF2-40B4-BE49-F238E27FC236}">
                <a16:creationId xmlns:a16="http://schemas.microsoft.com/office/drawing/2014/main" id="{B7D42A49-E140-DEE9-B743-5FA1CB3A2028}"/>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5C53E0A1-5AC7-AA44-BE45-FB4613581116}"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A6464FB0-3343-9F25-C0BF-16F42A494066}"/>
              </a:ext>
            </a:extLst>
          </p:cNvPr>
          <p:cNvSpPr>
            <a:spLocks noGrp="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93207535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a:extLst>
              <a:ext uri="{FF2B5EF4-FFF2-40B4-BE49-F238E27FC236}">
                <a16:creationId xmlns:a16="http://schemas.microsoft.com/office/drawing/2014/main" id="{1E3410B4-6C00-27EB-FC8F-8BED2619B64A}"/>
              </a:ext>
            </a:extLst>
          </p:cNvPr>
          <p:cNvSpPr>
            <a:spLocks noGrp="1"/>
          </p:cNvSpPr>
          <p:nvPr>
            <p:ph type="dt" sz="half" idx="10"/>
          </p:nvPr>
        </p:nvSpPr>
        <p:spPr/>
        <p:txBody>
          <a:bodyPr/>
          <a:lstStyle>
            <a:lvl1pPr>
              <a:defRPr/>
            </a:lvl1pPr>
          </a:lstStyle>
          <a:p>
            <a:pPr>
              <a:defRPr/>
            </a:pPr>
            <a:fld id="{8ADC5CDA-FAA3-5C45-B364-3BBBE1718A62}" type="datetimeFigureOut">
              <a:rPr lang="en-US" altLang="en-US"/>
              <a:pPr>
                <a:defRPr/>
              </a:pPr>
              <a:t>9/15/26</a:t>
            </a:fld>
            <a:endParaRPr lang="en-US" altLang="en-US"/>
          </a:p>
        </p:txBody>
      </p:sp>
      <p:sp>
        <p:nvSpPr>
          <p:cNvPr id="4" name="Footer Placeholder 2">
            <a:extLst>
              <a:ext uri="{FF2B5EF4-FFF2-40B4-BE49-F238E27FC236}">
                <a16:creationId xmlns:a16="http://schemas.microsoft.com/office/drawing/2014/main" id="{EC53DF32-070D-296D-A8D9-57D50F84D654}"/>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22">
            <a:extLst>
              <a:ext uri="{FF2B5EF4-FFF2-40B4-BE49-F238E27FC236}">
                <a16:creationId xmlns:a16="http://schemas.microsoft.com/office/drawing/2014/main" id="{84577A67-A010-E918-D992-29083A3BB55D}"/>
              </a:ext>
            </a:extLst>
          </p:cNvPr>
          <p:cNvSpPr>
            <a:spLocks noGrp="1"/>
          </p:cNvSpPr>
          <p:nvPr>
            <p:ph type="sldNum" sz="quarter" idx="12"/>
          </p:nvPr>
        </p:nvSpPr>
        <p:spPr/>
        <p:txBody>
          <a:bodyPr/>
          <a:lstStyle>
            <a:lvl1pPr>
              <a:defRPr/>
            </a:lvl1pPr>
          </a:lstStyle>
          <a:p>
            <a:pPr>
              <a:defRPr/>
            </a:pPr>
            <a:fld id="{A646FBFB-0982-9C46-BBB1-D68C01F28D48}" type="slidenum">
              <a:rPr lang="en-US" altLang="en-US"/>
              <a:pPr>
                <a:defRPr/>
              </a:pPr>
              <a:t>‹#›</a:t>
            </a:fld>
            <a:endParaRPr lang="en-US" altLang="en-US"/>
          </a:p>
        </p:txBody>
      </p:sp>
    </p:spTree>
    <p:extLst>
      <p:ext uri="{BB962C8B-B14F-4D97-AF65-F5344CB8AC3E}">
        <p14:creationId xmlns:p14="http://schemas.microsoft.com/office/powerpoint/2010/main" val="146484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13">
            <a:extLst>
              <a:ext uri="{FF2B5EF4-FFF2-40B4-BE49-F238E27FC236}">
                <a16:creationId xmlns:a16="http://schemas.microsoft.com/office/drawing/2014/main" id="{40B39590-F021-7D3E-9537-628DCB33377B}"/>
              </a:ext>
            </a:extLst>
          </p:cNvPr>
          <p:cNvSpPr>
            <a:spLocks noGrp="1"/>
          </p:cNvSpPr>
          <p:nvPr>
            <p:ph type="dt" sz="half" idx="10"/>
          </p:nvPr>
        </p:nvSpPr>
        <p:spPr/>
        <p:txBody>
          <a:bodyPr/>
          <a:lstStyle>
            <a:lvl1pPr>
              <a:defRPr/>
            </a:lvl1pPr>
          </a:lstStyle>
          <a:p>
            <a:pPr>
              <a:defRPr/>
            </a:pPr>
            <a:fld id="{1CED54B7-3B4A-504A-BDF4-36B7A8D0804A}" type="datetimeFigureOut">
              <a:rPr lang="en-US" altLang="en-US"/>
              <a:pPr>
                <a:defRPr/>
              </a:pPr>
              <a:t>9/15/26</a:t>
            </a:fld>
            <a:endParaRPr lang="en-US" altLang="en-US"/>
          </a:p>
        </p:txBody>
      </p:sp>
      <p:sp>
        <p:nvSpPr>
          <p:cNvPr id="4" name="Footer Placeholder 2">
            <a:extLst>
              <a:ext uri="{FF2B5EF4-FFF2-40B4-BE49-F238E27FC236}">
                <a16:creationId xmlns:a16="http://schemas.microsoft.com/office/drawing/2014/main" id="{6854FB5F-BA6D-5AEB-1408-F12DF055DEC0}"/>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22">
            <a:extLst>
              <a:ext uri="{FF2B5EF4-FFF2-40B4-BE49-F238E27FC236}">
                <a16:creationId xmlns:a16="http://schemas.microsoft.com/office/drawing/2014/main" id="{F05A7895-3DCF-FEBC-C6FF-195167FF2E26}"/>
              </a:ext>
            </a:extLst>
          </p:cNvPr>
          <p:cNvSpPr>
            <a:spLocks noGrp="1"/>
          </p:cNvSpPr>
          <p:nvPr>
            <p:ph type="sldNum" sz="quarter" idx="12"/>
          </p:nvPr>
        </p:nvSpPr>
        <p:spPr/>
        <p:txBody>
          <a:bodyPr/>
          <a:lstStyle>
            <a:lvl1pPr>
              <a:defRPr/>
            </a:lvl1pPr>
          </a:lstStyle>
          <a:p>
            <a:pPr>
              <a:defRPr/>
            </a:pPr>
            <a:fld id="{4D3194DB-4A7D-4D48-9857-6EFC2EF90059}" type="slidenum">
              <a:rPr lang="en-US" altLang="en-US"/>
              <a:pPr>
                <a:defRPr/>
              </a:pPr>
              <a:t>‹#›</a:t>
            </a:fld>
            <a:endParaRPr lang="en-US" altLang="en-US"/>
          </a:p>
        </p:txBody>
      </p:sp>
    </p:spTree>
    <p:extLst>
      <p:ext uri="{BB962C8B-B14F-4D97-AF65-F5344CB8AC3E}">
        <p14:creationId xmlns:p14="http://schemas.microsoft.com/office/powerpoint/2010/main" val="1870334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18AF70A2-7CF2-F427-A030-8AE2D0FED950}"/>
              </a:ext>
            </a:extLst>
          </p:cNvPr>
          <p:cNvSpPr>
            <a:spLocks noGrp="1"/>
          </p:cNvSpPr>
          <p:nvPr>
            <p:ph type="dt" sz="half" idx="10"/>
          </p:nvPr>
        </p:nvSpPr>
        <p:spPr/>
        <p:txBody>
          <a:bodyPr/>
          <a:lstStyle>
            <a:lvl1pPr>
              <a:defRPr/>
            </a:lvl1pPr>
          </a:lstStyle>
          <a:p>
            <a:pPr>
              <a:defRPr/>
            </a:pPr>
            <a:fld id="{3E62ABCA-34CE-6944-BDCD-F00A5F146972}" type="datetimeFigureOut">
              <a:rPr lang="en-US" altLang="en-US"/>
              <a:pPr>
                <a:defRPr/>
              </a:pPr>
              <a:t>9/15/26</a:t>
            </a:fld>
            <a:endParaRPr lang="en-US" altLang="en-US"/>
          </a:p>
        </p:txBody>
      </p:sp>
      <p:sp>
        <p:nvSpPr>
          <p:cNvPr id="4" name="Footer Placeholder 2">
            <a:extLst>
              <a:ext uri="{FF2B5EF4-FFF2-40B4-BE49-F238E27FC236}">
                <a16:creationId xmlns:a16="http://schemas.microsoft.com/office/drawing/2014/main" id="{EBD3F299-A4ED-B35B-8963-0C803665D7CF}"/>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22">
            <a:extLst>
              <a:ext uri="{FF2B5EF4-FFF2-40B4-BE49-F238E27FC236}">
                <a16:creationId xmlns:a16="http://schemas.microsoft.com/office/drawing/2014/main" id="{162E80BF-AEB9-1C2B-1B99-B99782ED355A}"/>
              </a:ext>
            </a:extLst>
          </p:cNvPr>
          <p:cNvSpPr>
            <a:spLocks noGrp="1"/>
          </p:cNvSpPr>
          <p:nvPr>
            <p:ph type="sldNum" sz="quarter" idx="12"/>
          </p:nvPr>
        </p:nvSpPr>
        <p:spPr/>
        <p:txBody>
          <a:bodyPr/>
          <a:lstStyle>
            <a:lvl1pPr>
              <a:defRPr/>
            </a:lvl1pPr>
          </a:lstStyle>
          <a:p>
            <a:pPr>
              <a:defRPr/>
            </a:pPr>
            <a:fld id="{78BF5F01-A17F-AC4A-A6E7-3990F3DACAC5}" type="slidenum">
              <a:rPr lang="en-US" altLang="en-US"/>
              <a:pPr>
                <a:defRPr/>
              </a:pPr>
              <a:t>‹#›</a:t>
            </a:fld>
            <a:endParaRPr lang="en-US" altLang="en-US"/>
          </a:p>
        </p:txBody>
      </p:sp>
    </p:spTree>
    <p:extLst>
      <p:ext uri="{BB962C8B-B14F-4D97-AF65-F5344CB8AC3E}">
        <p14:creationId xmlns:p14="http://schemas.microsoft.com/office/powerpoint/2010/main" val="1851335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9AD213-8BD8-FE29-528C-5DE1891F5FBE}"/>
              </a:ext>
            </a:extLst>
          </p:cNvPr>
          <p:cNvSpPr>
            <a:spLocks noGrp="1"/>
          </p:cNvSpPr>
          <p:nvPr>
            <p:ph type="dt" sz="half" idx="10"/>
          </p:nvPr>
        </p:nvSpPr>
        <p:spPr/>
        <p:txBody>
          <a:bodyPr/>
          <a:lstStyle>
            <a:lvl1pPr>
              <a:defRPr smtClean="0"/>
            </a:lvl1pPr>
          </a:lstStyle>
          <a:p>
            <a:pPr>
              <a:defRPr/>
            </a:pPr>
            <a:fld id="{8DDD106A-5D29-A041-B9BD-B37299592C83}" type="datetimeFigureOut">
              <a:rPr lang="en-US" altLang="en-US"/>
              <a:pPr>
                <a:defRPr/>
              </a:pPr>
              <a:t>9/15/26</a:t>
            </a:fld>
            <a:endParaRPr lang="en-US" altLang="en-US"/>
          </a:p>
        </p:txBody>
      </p:sp>
      <p:sp>
        <p:nvSpPr>
          <p:cNvPr id="3" name="Footer Placeholder 2">
            <a:extLst>
              <a:ext uri="{FF2B5EF4-FFF2-40B4-BE49-F238E27FC236}">
                <a16:creationId xmlns:a16="http://schemas.microsoft.com/office/drawing/2014/main" id="{86137F1A-7325-884C-5F6A-E0548490F233}"/>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3">
            <a:extLst>
              <a:ext uri="{FF2B5EF4-FFF2-40B4-BE49-F238E27FC236}">
                <a16:creationId xmlns:a16="http://schemas.microsoft.com/office/drawing/2014/main" id="{81FC889F-4C2D-E927-6E36-FCEA59291CB7}"/>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96404CF1-F457-6047-945C-F60C629DC4DE}" type="slidenum">
              <a:rPr lang="en-US" altLang="en-US"/>
              <a:pPr>
                <a:defRPr/>
              </a:pPr>
              <a:t>‹#›</a:t>
            </a:fld>
            <a:endParaRPr lang="en-US" altLang="en-US"/>
          </a:p>
        </p:txBody>
      </p:sp>
    </p:spTree>
    <p:extLst>
      <p:ext uri="{BB962C8B-B14F-4D97-AF65-F5344CB8AC3E}">
        <p14:creationId xmlns:p14="http://schemas.microsoft.com/office/powerpoint/2010/main" val="3610261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685C7859-5038-A414-70E4-FAEB850E6710}"/>
              </a:ext>
            </a:extLst>
          </p:cNvPr>
          <p:cNvSpPr>
            <a:spLocks noGrp="1"/>
          </p:cNvSpPr>
          <p:nvPr>
            <p:ph type="dt" sz="half" idx="10"/>
          </p:nvPr>
        </p:nvSpPr>
        <p:spPr/>
        <p:txBody>
          <a:bodyPr/>
          <a:lstStyle>
            <a:lvl1pPr>
              <a:defRPr/>
            </a:lvl1pPr>
          </a:lstStyle>
          <a:p>
            <a:pPr>
              <a:defRPr/>
            </a:pPr>
            <a:fld id="{04476C2A-29AC-B445-B0DB-31DC3F8B93E3}" type="datetimeFigureOut">
              <a:rPr lang="en-US" altLang="en-US"/>
              <a:pPr>
                <a:defRPr/>
              </a:pPr>
              <a:t>9/15/26</a:t>
            </a:fld>
            <a:endParaRPr lang="en-US" altLang="en-US"/>
          </a:p>
        </p:txBody>
      </p:sp>
      <p:sp>
        <p:nvSpPr>
          <p:cNvPr id="5" name="Footer Placeholder 2">
            <a:extLst>
              <a:ext uri="{FF2B5EF4-FFF2-40B4-BE49-F238E27FC236}">
                <a16:creationId xmlns:a16="http://schemas.microsoft.com/office/drawing/2014/main" id="{B34A4646-CF02-9D46-2D7A-30D1564EF60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22">
            <a:extLst>
              <a:ext uri="{FF2B5EF4-FFF2-40B4-BE49-F238E27FC236}">
                <a16:creationId xmlns:a16="http://schemas.microsoft.com/office/drawing/2014/main" id="{8D60EB16-B64F-246A-0BF2-28870467545F}"/>
              </a:ext>
            </a:extLst>
          </p:cNvPr>
          <p:cNvSpPr>
            <a:spLocks noGrp="1"/>
          </p:cNvSpPr>
          <p:nvPr>
            <p:ph type="sldNum" sz="quarter" idx="12"/>
          </p:nvPr>
        </p:nvSpPr>
        <p:spPr/>
        <p:txBody>
          <a:bodyPr/>
          <a:lstStyle>
            <a:lvl1pPr>
              <a:defRPr/>
            </a:lvl1pPr>
          </a:lstStyle>
          <a:p>
            <a:pPr>
              <a:defRPr/>
            </a:pPr>
            <a:fld id="{2EE954A4-8650-9346-95E5-2F8B53379AAF}" type="slidenum">
              <a:rPr lang="en-US" altLang="en-US"/>
              <a:pPr>
                <a:defRPr/>
              </a:pPr>
              <a:t>‹#›</a:t>
            </a:fld>
            <a:endParaRPr lang="en-US" altLang="en-US"/>
          </a:p>
        </p:txBody>
      </p:sp>
    </p:spTree>
    <p:extLst>
      <p:ext uri="{BB962C8B-B14F-4D97-AF65-F5344CB8AC3E}">
        <p14:creationId xmlns:p14="http://schemas.microsoft.com/office/powerpoint/2010/main" val="1279292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64BDEF-CECA-B6F6-84F3-6946AAD7CAEA}"/>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D2BB06DF-A61A-1D1F-4EE2-F262912EA956}"/>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7" name="Rectangle 6">
            <a:extLst>
              <a:ext uri="{FF2B5EF4-FFF2-40B4-BE49-F238E27FC236}">
                <a16:creationId xmlns:a16="http://schemas.microsoft.com/office/drawing/2014/main" id="{057513F6-1703-E5BD-557E-D536EFF1BC8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8" name="Rectangle 7">
            <a:extLst>
              <a:ext uri="{FF2B5EF4-FFF2-40B4-BE49-F238E27FC236}">
                <a16:creationId xmlns:a16="http://schemas.microsoft.com/office/drawing/2014/main" id="{AF35BEFD-9967-40A4-E0EF-89A09AD2654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B234A9A2-5592-F6B4-82A7-A2C135748B5B}"/>
              </a:ext>
            </a:extLst>
          </p:cNvPr>
          <p:cNvSpPr>
            <a:spLocks noGrp="1"/>
          </p:cNvSpPr>
          <p:nvPr>
            <p:ph type="dt" sz="half" idx="10"/>
          </p:nvPr>
        </p:nvSpPr>
        <p:spPr>
          <a:xfrm>
            <a:off x="6248400" y="6248400"/>
            <a:ext cx="2667000" cy="365125"/>
          </a:xfrm>
        </p:spPr>
        <p:txBody>
          <a:bodyPr/>
          <a:lstStyle>
            <a:lvl1pPr>
              <a:defRPr smtClean="0"/>
            </a:lvl1pPr>
          </a:lstStyle>
          <a:p>
            <a:pPr>
              <a:defRPr/>
            </a:pPr>
            <a:fld id="{5B1352EE-F072-8D49-9269-30BB41D12873}" type="datetimeFigureOut">
              <a:rPr lang="en-US" altLang="en-US"/>
              <a:pPr>
                <a:defRPr/>
              </a:pPr>
              <a:t>9/15/26</a:t>
            </a:fld>
            <a:endParaRPr lang="en-US" altLang="en-US"/>
          </a:p>
        </p:txBody>
      </p:sp>
      <p:sp>
        <p:nvSpPr>
          <p:cNvPr id="10" name="Slide Number Placeholder 12">
            <a:extLst>
              <a:ext uri="{FF2B5EF4-FFF2-40B4-BE49-F238E27FC236}">
                <a16:creationId xmlns:a16="http://schemas.microsoft.com/office/drawing/2014/main" id="{E27DD487-7C82-1719-03DB-C14AE40F5664}"/>
              </a:ext>
            </a:extLst>
          </p:cNvPr>
          <p:cNvSpPr>
            <a:spLocks noGrp="1"/>
          </p:cNvSpPr>
          <p:nvPr>
            <p:ph type="sldNum" sz="quarter" idx="11"/>
          </p:nvPr>
        </p:nvSpPr>
        <p:spPr>
          <a:xfrm>
            <a:off x="0" y="4667250"/>
            <a:ext cx="1447800" cy="663575"/>
          </a:xfrm>
        </p:spPr>
        <p:txBody>
          <a:bodyPr/>
          <a:lstStyle>
            <a:lvl1pPr>
              <a:defRPr sz="2800" smtClean="0"/>
            </a:lvl1pPr>
          </a:lstStyle>
          <a:p>
            <a:pPr>
              <a:defRPr/>
            </a:pPr>
            <a:fld id="{81164627-8F86-A945-BB1D-4B2E07681010}"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31EBFC4F-7E2C-E681-BB2B-721FC583F392}"/>
              </a:ext>
            </a:extLst>
          </p:cNvPr>
          <p:cNvSpPr>
            <a:spLocks noGrp="1"/>
          </p:cNvSpPr>
          <p:nvPr>
            <p:ph type="ftr" sz="quarter" idx="12"/>
          </p:nvPr>
        </p:nvSpPr>
        <p:spPr>
          <a:xfrm>
            <a:off x="1600200" y="6248400"/>
            <a:ext cx="4572000" cy="365125"/>
          </a:xfrm>
        </p:spPr>
        <p:txBody>
          <a:bodyPr/>
          <a:lstStyle>
            <a:lvl1pPr>
              <a:defRPr/>
            </a:lvl1pPr>
          </a:lstStyle>
          <a:p>
            <a:pPr>
              <a:defRPr/>
            </a:pPr>
            <a:endParaRPr lang="en-US" altLang="en-US"/>
          </a:p>
        </p:txBody>
      </p:sp>
    </p:spTree>
    <p:extLst>
      <p:ext uri="{BB962C8B-B14F-4D97-AF65-F5344CB8AC3E}">
        <p14:creationId xmlns:p14="http://schemas.microsoft.com/office/powerpoint/2010/main" val="316538561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4DFA4485-0042-CFDF-86D5-FCD5FE11B83F}"/>
              </a:ext>
            </a:extLst>
          </p:cNvPr>
          <p:cNvSpPr>
            <a:spLocks noGrp="1"/>
          </p:cNvSpPr>
          <p:nvPr>
            <p:ph type="dt" sz="half" idx="10"/>
          </p:nvPr>
        </p:nvSpPr>
        <p:spPr/>
        <p:txBody>
          <a:bodyPr/>
          <a:lstStyle>
            <a:lvl1pPr>
              <a:defRPr/>
            </a:lvl1pPr>
          </a:lstStyle>
          <a:p>
            <a:pPr>
              <a:defRPr/>
            </a:pPr>
            <a:fld id="{3A691116-17C7-CC48-89AF-E8B08D3305C6}" type="datetimeFigureOut">
              <a:rPr lang="en-US" altLang="en-US"/>
              <a:pPr>
                <a:defRPr/>
              </a:pPr>
              <a:t>9/15/26</a:t>
            </a:fld>
            <a:endParaRPr lang="en-US" altLang="en-US"/>
          </a:p>
        </p:txBody>
      </p:sp>
      <p:sp>
        <p:nvSpPr>
          <p:cNvPr id="5" name="Footer Placeholder 2">
            <a:extLst>
              <a:ext uri="{FF2B5EF4-FFF2-40B4-BE49-F238E27FC236}">
                <a16:creationId xmlns:a16="http://schemas.microsoft.com/office/drawing/2014/main" id="{DA06B019-93FE-DE6C-FAD4-43E49830B3D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22">
            <a:extLst>
              <a:ext uri="{FF2B5EF4-FFF2-40B4-BE49-F238E27FC236}">
                <a16:creationId xmlns:a16="http://schemas.microsoft.com/office/drawing/2014/main" id="{0A60B8B8-777A-ABD2-DF3A-4215C31C25EC}"/>
              </a:ext>
            </a:extLst>
          </p:cNvPr>
          <p:cNvSpPr>
            <a:spLocks noGrp="1"/>
          </p:cNvSpPr>
          <p:nvPr>
            <p:ph type="sldNum" sz="quarter" idx="12"/>
          </p:nvPr>
        </p:nvSpPr>
        <p:spPr/>
        <p:txBody>
          <a:bodyPr/>
          <a:lstStyle>
            <a:lvl1pPr>
              <a:defRPr/>
            </a:lvl1pPr>
          </a:lstStyle>
          <a:p>
            <a:pPr>
              <a:defRPr/>
            </a:pPr>
            <a:fld id="{5EB004CC-907D-984B-B60A-B1E95C9CE5A9}" type="slidenum">
              <a:rPr lang="en-US" altLang="en-US"/>
              <a:pPr>
                <a:defRPr/>
              </a:pPr>
              <a:t>‹#›</a:t>
            </a:fld>
            <a:endParaRPr lang="en-US" altLang="en-US"/>
          </a:p>
        </p:txBody>
      </p:sp>
    </p:spTree>
    <p:extLst>
      <p:ext uri="{BB962C8B-B14F-4D97-AF65-F5344CB8AC3E}">
        <p14:creationId xmlns:p14="http://schemas.microsoft.com/office/powerpoint/2010/main" val="391707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CD7D7-B82C-C938-4B6B-491C49592853}"/>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5" name="Rectangle 4">
            <a:extLst>
              <a:ext uri="{FF2B5EF4-FFF2-40B4-BE49-F238E27FC236}">
                <a16:creationId xmlns:a16="http://schemas.microsoft.com/office/drawing/2014/main" id="{D49DB97C-DE77-F0BA-F67D-AF259F7683B5}"/>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D86FC597-AC0A-A58A-CE49-74DE7E284C83}"/>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3F7324D-3190-BBA1-F94E-88954D338F1D}"/>
              </a:ext>
            </a:extLst>
          </p:cNvPr>
          <p:cNvSpPr>
            <a:spLocks noGrp="1"/>
          </p:cNvSpPr>
          <p:nvPr>
            <p:ph type="dt" sz="half" idx="10"/>
          </p:nvPr>
        </p:nvSpPr>
        <p:spPr>
          <a:xfrm>
            <a:off x="6553200" y="6248400"/>
            <a:ext cx="2209800" cy="365125"/>
          </a:xfrm>
        </p:spPr>
        <p:txBody>
          <a:bodyPr/>
          <a:lstStyle>
            <a:lvl1pPr>
              <a:defRPr smtClean="0"/>
            </a:lvl1pPr>
          </a:lstStyle>
          <a:p>
            <a:pPr>
              <a:defRPr/>
            </a:pPr>
            <a:fld id="{3A8A16C5-531E-E047-B6AA-9762558B45DB}" type="datetimeFigureOut">
              <a:rPr lang="en-US" altLang="en-US"/>
              <a:pPr>
                <a:defRPr/>
              </a:pPr>
              <a:t>9/15/26</a:t>
            </a:fld>
            <a:endParaRPr lang="en-US" altLang="en-US"/>
          </a:p>
        </p:txBody>
      </p:sp>
      <p:sp>
        <p:nvSpPr>
          <p:cNvPr id="8" name="Footer Placeholder 4">
            <a:extLst>
              <a:ext uri="{FF2B5EF4-FFF2-40B4-BE49-F238E27FC236}">
                <a16:creationId xmlns:a16="http://schemas.microsoft.com/office/drawing/2014/main" id="{1E239A4D-50DE-C675-1308-C749F8AD801E}"/>
              </a:ext>
            </a:extLst>
          </p:cNvPr>
          <p:cNvSpPr>
            <a:spLocks noGrp="1"/>
          </p:cNvSpPr>
          <p:nvPr>
            <p:ph type="ftr" sz="quarter" idx="11"/>
          </p:nvPr>
        </p:nvSpPr>
        <p:spPr>
          <a:xfrm>
            <a:off x="457200" y="6248400"/>
            <a:ext cx="5573713" cy="365125"/>
          </a:xfrm>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E0081A6F-2A6E-C20D-D42C-E1473AF05C51}"/>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3284E61F-FE1C-FB46-A944-CF8762468D99}" type="slidenum">
              <a:rPr lang="en-US" altLang="en-US"/>
              <a:pPr>
                <a:defRPr/>
              </a:pPr>
              <a:t>‹#›</a:t>
            </a:fld>
            <a:endParaRPr lang="en-US" altLang="en-US"/>
          </a:p>
        </p:txBody>
      </p:sp>
    </p:spTree>
    <p:extLst>
      <p:ext uri="{BB962C8B-B14F-4D97-AF65-F5344CB8AC3E}">
        <p14:creationId xmlns:p14="http://schemas.microsoft.com/office/powerpoint/2010/main" val="343841432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507F17BD-7828-148C-791A-BBE747BD34D4}"/>
              </a:ext>
            </a:extLst>
          </p:cNvPr>
          <p:cNvSpPr>
            <a:spLocks noGrp="1"/>
          </p:cNvSpPr>
          <p:nvPr>
            <p:ph type="dt" sz="half" idx="10"/>
          </p:nvPr>
        </p:nvSpPr>
        <p:spPr/>
        <p:txBody>
          <a:bodyPr/>
          <a:lstStyle>
            <a:lvl1pPr>
              <a:defRPr/>
            </a:lvl1pPr>
          </a:lstStyle>
          <a:p>
            <a:pPr>
              <a:defRPr/>
            </a:pPr>
            <a:fld id="{46CD47B0-B3FA-A842-8ACC-54B7BA7EE8B7}" type="datetimeFigureOut">
              <a:rPr lang="en-US" altLang="en-US"/>
              <a:pPr>
                <a:defRPr/>
              </a:pPr>
              <a:t>9/15/26</a:t>
            </a:fld>
            <a:endParaRPr lang="en-US" altLang="en-US"/>
          </a:p>
        </p:txBody>
      </p:sp>
      <p:sp>
        <p:nvSpPr>
          <p:cNvPr id="3" name="Footer Placeholder 2">
            <a:extLst>
              <a:ext uri="{FF2B5EF4-FFF2-40B4-BE49-F238E27FC236}">
                <a16:creationId xmlns:a16="http://schemas.microsoft.com/office/drawing/2014/main" id="{A08E7666-7D29-517C-EF2B-47C42B3488A2}"/>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22">
            <a:extLst>
              <a:ext uri="{FF2B5EF4-FFF2-40B4-BE49-F238E27FC236}">
                <a16:creationId xmlns:a16="http://schemas.microsoft.com/office/drawing/2014/main" id="{4DDEA686-3062-BA5D-CEA7-3C4E5081B04F}"/>
              </a:ext>
            </a:extLst>
          </p:cNvPr>
          <p:cNvSpPr>
            <a:spLocks noGrp="1"/>
          </p:cNvSpPr>
          <p:nvPr>
            <p:ph type="sldNum" sz="quarter" idx="12"/>
          </p:nvPr>
        </p:nvSpPr>
        <p:spPr/>
        <p:txBody>
          <a:bodyPr/>
          <a:lstStyle>
            <a:lvl1pPr>
              <a:defRPr/>
            </a:lvl1pPr>
          </a:lstStyle>
          <a:p>
            <a:pPr>
              <a:defRPr/>
            </a:pPr>
            <a:fld id="{50B417BE-9176-774A-B0BD-F909E190F52B}" type="slidenum">
              <a:rPr lang="en-US" altLang="en-US"/>
              <a:pPr>
                <a:defRPr/>
              </a:pPr>
              <a:t>‹#›</a:t>
            </a:fld>
            <a:endParaRPr lang="en-US" altLang="en-US"/>
          </a:p>
        </p:txBody>
      </p:sp>
    </p:spTree>
    <p:extLst>
      <p:ext uri="{BB962C8B-B14F-4D97-AF65-F5344CB8AC3E}">
        <p14:creationId xmlns:p14="http://schemas.microsoft.com/office/powerpoint/2010/main" val="3331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DDF2111E-1E32-7DD2-DFB2-7A3F73ADB8EF}"/>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DB8CCFA2-7C3E-B865-D409-F173EE5B325C}"/>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284F526D-0DC4-F21B-7C98-73FBE2189C39}"/>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400" smtClean="0">
                <a:solidFill>
                  <a:schemeClr val="tx2"/>
                </a:solidFill>
              </a:defRPr>
            </a:lvl1pPr>
          </a:lstStyle>
          <a:p>
            <a:pPr>
              <a:defRPr/>
            </a:pPr>
            <a:fld id="{D87A8BED-92CB-C746-9FEC-C30ED74126F7}" type="datetimeFigureOut">
              <a:rPr lang="en-US" altLang="en-US"/>
              <a:pPr>
                <a:defRPr/>
              </a:pPr>
              <a:t>9/15/26</a:t>
            </a:fld>
            <a:endParaRPr lang="en-US" altLang="en-US"/>
          </a:p>
        </p:txBody>
      </p:sp>
      <p:sp>
        <p:nvSpPr>
          <p:cNvPr id="3" name="Footer Placeholder 2">
            <a:extLst>
              <a:ext uri="{FF2B5EF4-FFF2-40B4-BE49-F238E27FC236}">
                <a16:creationId xmlns:a16="http://schemas.microsoft.com/office/drawing/2014/main" id="{747D363A-C156-7E8A-9A77-5489E506E970}"/>
              </a:ext>
            </a:extLst>
          </p:cNvPr>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defRPr>
            </a:lvl1pPr>
          </a:lstStyle>
          <a:p>
            <a:pPr>
              <a:defRPr/>
            </a:pPr>
            <a:endParaRPr lang="en-US" altLang="en-US"/>
          </a:p>
        </p:txBody>
      </p:sp>
      <p:sp>
        <p:nvSpPr>
          <p:cNvPr id="7" name="Rectangle 6">
            <a:extLst>
              <a:ext uri="{FF2B5EF4-FFF2-40B4-BE49-F238E27FC236}">
                <a16:creationId xmlns:a16="http://schemas.microsoft.com/office/drawing/2014/main" id="{3AC07AFB-559A-4427-5E12-C2D95739C78F}"/>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8" name="Rectangle 7">
            <a:extLst>
              <a:ext uri="{FF2B5EF4-FFF2-40B4-BE49-F238E27FC236}">
                <a16:creationId xmlns:a16="http://schemas.microsoft.com/office/drawing/2014/main" id="{2D4A847B-DF5C-A145-6919-2E32E758BECA}"/>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9" name="Rectangle 8">
            <a:extLst>
              <a:ext uri="{FF2B5EF4-FFF2-40B4-BE49-F238E27FC236}">
                <a16:creationId xmlns:a16="http://schemas.microsoft.com/office/drawing/2014/main" id="{73919D9A-C301-646F-B562-57275EC30DAC}"/>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23" name="Slide Number Placeholder 22">
            <a:extLst>
              <a:ext uri="{FF2B5EF4-FFF2-40B4-BE49-F238E27FC236}">
                <a16:creationId xmlns:a16="http://schemas.microsoft.com/office/drawing/2014/main" id="{FAB59512-2A24-2B28-9A83-68AE4DB0DE14}"/>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smtClean="0">
                <a:solidFill>
                  <a:srgbClr val="FFFFFF"/>
                </a:solidFill>
              </a:defRPr>
            </a:lvl1pPr>
          </a:lstStyle>
          <a:p>
            <a:pPr>
              <a:defRPr/>
            </a:pPr>
            <a:fld id="{4DB1B654-92AD-6F49-9B99-68F04D4AC31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084" r:id="rId1"/>
    <p:sldLayoutId id="2147484077" r:id="rId2"/>
    <p:sldLayoutId id="2147484085" r:id="rId3"/>
    <p:sldLayoutId id="2147484078" r:id="rId4"/>
    <p:sldLayoutId id="2147484079" r:id="rId5"/>
    <p:sldLayoutId id="2147484080" r:id="rId6"/>
    <p:sldLayoutId id="2147484086" r:id="rId7"/>
    <p:sldLayoutId id="2147484081" r:id="rId8"/>
    <p:sldLayoutId id="2147484087" r:id="rId9"/>
    <p:sldLayoutId id="2147484082" r:id="rId10"/>
    <p:sldLayoutId id="2147484088" r:id="rId11"/>
    <p:sldLayoutId id="2147484083" r:id="rId12"/>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2"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5.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emf"/><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emf"/></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78.png"/></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25.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72.png"/><Relationship Id="rId4" Type="http://schemas.openxmlformats.org/officeDocument/2006/relationships/image" Target="../media/image96.png"/></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25.png"/><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91.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9.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83.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9.png"/><Relationship Id="rId4" Type="http://schemas.openxmlformats.org/officeDocument/2006/relationships/image" Target="../media/image108.pn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1">
            <a:extLst>
              <a:ext uri="{FF2B5EF4-FFF2-40B4-BE49-F238E27FC236}">
                <a16:creationId xmlns:a16="http://schemas.microsoft.com/office/drawing/2014/main" id="{61024B5A-03D6-5397-F19E-8780E6D722DB}"/>
              </a:ext>
            </a:extLst>
          </p:cNvPr>
          <p:cNvSpPr>
            <a:spLocks noGrp="1"/>
          </p:cNvSpPr>
          <p:nvPr>
            <p:ph type="body" idx="1"/>
          </p:nvPr>
        </p:nvSpPr>
        <p:spPr>
          <a:xfrm>
            <a:off x="1066800" y="152400"/>
            <a:ext cx="7123113" cy="1673225"/>
          </a:xfrm>
        </p:spPr>
        <p:txBody>
          <a:bodyPr/>
          <a:lstStyle/>
          <a:p>
            <a:pPr algn="ctr"/>
            <a:r>
              <a:rPr lang="en-US" altLang="en-US" sz="3200" b="1"/>
              <a:t>Henry Ford Wyandotte Hospital</a:t>
            </a:r>
          </a:p>
          <a:p>
            <a:pPr algn="ctr"/>
            <a:r>
              <a:rPr lang="en-US" altLang="en-US" sz="3200" b="1"/>
              <a:t>Department of Emergency Medicine</a:t>
            </a:r>
          </a:p>
        </p:txBody>
      </p:sp>
      <p:sp>
        <p:nvSpPr>
          <p:cNvPr id="9219" name="Title 2">
            <a:extLst>
              <a:ext uri="{FF2B5EF4-FFF2-40B4-BE49-F238E27FC236}">
                <a16:creationId xmlns:a16="http://schemas.microsoft.com/office/drawing/2014/main" id="{07F48939-00B7-B111-617D-0879B662232E}"/>
              </a:ext>
            </a:extLst>
          </p:cNvPr>
          <p:cNvSpPr>
            <a:spLocks noGrp="1"/>
          </p:cNvSpPr>
          <p:nvPr>
            <p:ph type="title"/>
          </p:nvPr>
        </p:nvSpPr>
        <p:spPr/>
        <p:txBody>
          <a:bodyPr/>
          <a:lstStyle/>
          <a:p>
            <a:r>
              <a:rPr lang="en-US" altLang="en-US" sz="3200" dirty="0"/>
              <a:t>Emergency Medicine Residency Publications</a:t>
            </a:r>
            <a:br>
              <a:rPr lang="en-US" altLang="en-US" sz="3200" dirty="0"/>
            </a:br>
            <a:r>
              <a:rPr lang="en-US" altLang="en-US" sz="2400" dirty="0"/>
              <a:t>Celebrating 20 Years of Research and Scholarly Activity</a:t>
            </a:r>
          </a:p>
        </p:txBody>
      </p:sp>
      <p:pic>
        <p:nvPicPr>
          <p:cNvPr id="3" name="Picture 2">
            <a:extLst>
              <a:ext uri="{FF2B5EF4-FFF2-40B4-BE49-F238E27FC236}">
                <a16:creationId xmlns:a16="http://schemas.microsoft.com/office/drawing/2014/main" id="{F187E504-B35A-14EB-A324-9D6308103C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3204071"/>
            <a:ext cx="3774667" cy="2830513"/>
          </a:xfrm>
          <a:prstGeom prst="rect">
            <a:avLst/>
          </a:prstGeom>
        </p:spPr>
      </p:pic>
      <p:pic>
        <p:nvPicPr>
          <p:cNvPr id="7" name="Picture 6">
            <a:extLst>
              <a:ext uri="{FF2B5EF4-FFF2-40B4-BE49-F238E27FC236}">
                <a16:creationId xmlns:a16="http://schemas.microsoft.com/office/drawing/2014/main" id="{35D8FB56-7EA0-7121-6541-E89048F76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200399"/>
            <a:ext cx="4245768" cy="28305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FD2BC-2C32-6CA4-4F76-B8EE9405DDE4}"/>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F2B7F4D7-7FEB-26EB-E65D-021457160CD6}"/>
              </a:ext>
            </a:extLst>
          </p:cNvPr>
          <p:cNvSpPr>
            <a:spLocks noGrp="1"/>
          </p:cNvSpPr>
          <p:nvPr>
            <p:ph type="title"/>
          </p:nvPr>
        </p:nvSpPr>
        <p:spPr>
          <a:xfrm>
            <a:off x="76200" y="457200"/>
            <a:ext cx="8991600" cy="990600"/>
          </a:xfrm>
        </p:spPr>
        <p:txBody>
          <a:bodyPr/>
          <a:lstStyle/>
          <a:p>
            <a:pPr algn="ctr"/>
            <a:r>
              <a:rPr lang="en-US" altLang="en-US" sz="1400" dirty="0">
                <a:latin typeface="Arial Rounded MT Bold" panose="020F0704030504030204" pitchFamily="34" charset="77"/>
                <a:ea typeface="Arial Rounded MT Bold" panose="020F0704030504030204" pitchFamily="34" charset="77"/>
                <a:cs typeface="Arial Rounded MT Bold" panose="020F0704030504030204" pitchFamily="34" charset="77"/>
              </a:rPr>
              <a:t>Emergency department boarding for older adults: the impact of geography, temporal trends, and dementia status</a:t>
            </a:r>
            <a:br>
              <a:rPr lang="en-US" altLang="en-US" sz="18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Sangil Lee, MD, 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Shan Liu, MD, Qi Luo, PhD, Thomas Bayer, MD, James Rudolph, MD  </a:t>
            </a:r>
            <a:br>
              <a:rPr lang="en-US" altLang="en-US" sz="14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400" dirty="0">
                <a:latin typeface="Arial Rounded MT Bold" panose="020F0704030504030204" pitchFamily="34" charset="77"/>
                <a:ea typeface="Arial Rounded MT Bold" panose="020F0704030504030204" pitchFamily="34" charset="77"/>
                <a:cs typeface="Arial Rounded MT Bold" panose="020F0704030504030204" pitchFamily="34" charset="77"/>
              </a:rPr>
              <a:t>Annals of Emergency Medicine, 2026 </a:t>
            </a:r>
            <a:br>
              <a:rPr lang="en-US" altLang="en-US" dirty="0"/>
            </a:br>
            <a:endParaRPr lang="en-US" altLang="en-US" dirty="0"/>
          </a:p>
        </p:txBody>
      </p:sp>
      <p:pic>
        <p:nvPicPr>
          <p:cNvPr id="11267" name="Picture 5">
            <a:extLst>
              <a:ext uri="{FF2B5EF4-FFF2-40B4-BE49-F238E27FC236}">
                <a16:creationId xmlns:a16="http://schemas.microsoft.com/office/drawing/2014/main" id="{1644F6DF-CFF1-883B-3133-7505381AFA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828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6">
            <a:extLst>
              <a:ext uri="{FF2B5EF4-FFF2-40B4-BE49-F238E27FC236}">
                <a16:creationId xmlns:a16="http://schemas.microsoft.com/office/drawing/2014/main" id="{01358B75-4640-E90D-D0E3-CF5D5E3D4805}"/>
              </a:ext>
            </a:extLst>
          </p:cNvPr>
          <p:cNvSpPr txBox="1">
            <a:spLocks noChangeArrowheads="1"/>
          </p:cNvSpPr>
          <p:nvPr/>
        </p:nvSpPr>
        <p:spPr bwMode="auto">
          <a:xfrm>
            <a:off x="6477000" y="1692275"/>
            <a:ext cx="2590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dirty="0"/>
              <a:t>Published in Annals of Emergency Medicine, May, 2026</a:t>
            </a:r>
          </a:p>
          <a:p>
            <a:pPr marL="0" indent="0"/>
            <a:endParaRPr lang="en-US" altLang="en-US" sz="1400" b="1" dirty="0"/>
          </a:p>
          <a:p>
            <a:pPr>
              <a:buFont typeface="Wingdings" pitchFamily="2" charset="2"/>
              <a:buChar char="§"/>
            </a:pPr>
            <a:endParaRPr lang="en-US" altLang="en-US" sz="1400" b="1" dirty="0"/>
          </a:p>
          <a:p>
            <a:pPr>
              <a:buFont typeface="Wingdings" pitchFamily="2" charset="2"/>
              <a:buChar char="§"/>
            </a:pPr>
            <a:endParaRPr lang="en-US" altLang="en-US" sz="1400" b="1" dirty="0"/>
          </a:p>
        </p:txBody>
      </p:sp>
      <p:pic>
        <p:nvPicPr>
          <p:cNvPr id="3" name="Picture 2">
            <a:extLst>
              <a:ext uri="{FF2B5EF4-FFF2-40B4-BE49-F238E27FC236}">
                <a16:creationId xmlns:a16="http://schemas.microsoft.com/office/drawing/2014/main" id="{BEB0B4C2-CFFE-4DF7-62AF-FEE19A9C1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476887"/>
            <a:ext cx="1920875" cy="2718615"/>
          </a:xfrm>
          <a:prstGeom prst="rect">
            <a:avLst/>
          </a:prstGeom>
        </p:spPr>
      </p:pic>
      <p:pic>
        <p:nvPicPr>
          <p:cNvPr id="5" name="Picture 4">
            <a:extLst>
              <a:ext uri="{FF2B5EF4-FFF2-40B4-BE49-F238E27FC236}">
                <a16:creationId xmlns:a16="http://schemas.microsoft.com/office/drawing/2014/main" id="{593A2BCE-9A60-DF4E-B76C-328DC7338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4343400"/>
            <a:ext cx="1981200" cy="1147445"/>
          </a:xfrm>
          <a:prstGeom prst="rect">
            <a:avLst/>
          </a:prstGeom>
        </p:spPr>
      </p:pic>
      <p:pic>
        <p:nvPicPr>
          <p:cNvPr id="7" name="Picture 6">
            <a:extLst>
              <a:ext uri="{FF2B5EF4-FFF2-40B4-BE49-F238E27FC236}">
                <a16:creationId xmlns:a16="http://schemas.microsoft.com/office/drawing/2014/main" id="{6DC67095-98B2-AC15-A857-D7F3B19825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933" y="1819275"/>
            <a:ext cx="3673984" cy="4352925"/>
          </a:xfrm>
          <a:prstGeom prst="rect">
            <a:avLst/>
          </a:prstGeom>
        </p:spPr>
      </p:pic>
    </p:spTree>
    <p:extLst>
      <p:ext uri="{BB962C8B-B14F-4D97-AF65-F5344CB8AC3E}">
        <p14:creationId xmlns:p14="http://schemas.microsoft.com/office/powerpoint/2010/main" val="552653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D178-7F96-B981-6C28-2CE66E237F99}"/>
            </a:ext>
          </a:extLst>
        </p:cNvPr>
        <p:cNvGrpSpPr/>
        <p:nvPr/>
      </p:nvGrpSpPr>
      <p:grpSpPr>
        <a:xfrm>
          <a:off x="0" y="0"/>
          <a:ext cx="0" cy="0"/>
          <a:chOff x="0" y="0"/>
          <a:chExt cx="0" cy="0"/>
        </a:xfrm>
      </p:grpSpPr>
      <p:sp>
        <p:nvSpPr>
          <p:cNvPr id="40962" name="Title 1">
            <a:extLst>
              <a:ext uri="{FF2B5EF4-FFF2-40B4-BE49-F238E27FC236}">
                <a16:creationId xmlns:a16="http://schemas.microsoft.com/office/drawing/2014/main" id="{EB974BFA-3356-BE88-7E9E-2279A476C388}"/>
              </a:ext>
            </a:extLst>
          </p:cNvPr>
          <p:cNvSpPr>
            <a:spLocks noGrp="1"/>
          </p:cNvSpPr>
          <p:nvPr>
            <p:ph type="title"/>
          </p:nvPr>
        </p:nvSpPr>
        <p:spPr>
          <a:xfrm>
            <a:off x="228600" y="152400"/>
            <a:ext cx="8686800" cy="990600"/>
          </a:xfrm>
        </p:spPr>
        <p:txBody>
          <a:bodyPr/>
          <a:lstStyle/>
          <a:p>
            <a:pPr algn="ctr"/>
            <a: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t>Comparing outcomes of a rapid high-sensitivity troponin protocol between hospital-based and freestanding emergency departments</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Joseph Miller, MD, Elizabeth Plemmons, MD, Bernard Cook, PhD,  Chaun Gandolfo, DO, Kegham </a:t>
            </a:r>
            <a:r>
              <a:rPr lang="en-US" altLang="en-US" sz="1200" dirty="0" err="1">
                <a:ea typeface="Arial Rounded MT Bold" panose="020F0704030504030204" pitchFamily="34" charset="77"/>
                <a:cs typeface="Arial Rounded MT Bold" panose="020F0704030504030204" pitchFamily="34" charset="77"/>
              </a:rPr>
              <a:t>Hawatian</a:t>
            </a:r>
            <a:r>
              <a:rPr lang="en-US" altLang="en-US" sz="1200" dirty="0">
                <a:ea typeface="Arial Rounded MT Bold" panose="020F0704030504030204" pitchFamily="34" charset="77"/>
                <a:cs typeface="Arial Rounded MT Bold" panose="020F0704030504030204" pitchFamily="34" charset="77"/>
              </a:rPr>
              <a:t>, MD</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dirty="0">
                <a:latin typeface="Arial Rounded MT Bold" panose="020F0704030504030204" pitchFamily="34" charset="77"/>
              </a:rPr>
              <a:t>Manuscript Published in February 2026: Academic Emergency Medicine</a:t>
            </a:r>
            <a:endPar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0963" name="TextBox 2">
            <a:extLst>
              <a:ext uri="{FF2B5EF4-FFF2-40B4-BE49-F238E27FC236}">
                <a16:creationId xmlns:a16="http://schemas.microsoft.com/office/drawing/2014/main" id="{72880EEE-0E63-BEDF-9E3A-A7E4E473A4C4}"/>
              </a:ext>
            </a:extLst>
          </p:cNvPr>
          <p:cNvSpPr txBox="1">
            <a:spLocks noChangeArrowheads="1"/>
          </p:cNvSpPr>
          <p:nvPr/>
        </p:nvSpPr>
        <p:spPr bwMode="auto">
          <a:xfrm>
            <a:off x="3582719" y="4221014"/>
            <a:ext cx="26130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dirty="0"/>
              <a:t>Published in Academic Emergency Medicine, February 2026, Volume 33, Issue 3</a:t>
            </a:r>
          </a:p>
        </p:txBody>
      </p:sp>
      <p:sp>
        <p:nvSpPr>
          <p:cNvPr id="40967" name="TextBox 6">
            <a:extLst>
              <a:ext uri="{FF2B5EF4-FFF2-40B4-BE49-F238E27FC236}">
                <a16:creationId xmlns:a16="http://schemas.microsoft.com/office/drawing/2014/main" id="{CD0160EE-A159-CAC8-C598-2805B0ADE9ED}"/>
              </a:ext>
            </a:extLst>
          </p:cNvPr>
          <p:cNvSpPr txBox="1">
            <a:spLocks noChangeArrowheads="1"/>
          </p:cNvSpPr>
          <p:nvPr/>
        </p:nvSpPr>
        <p:spPr bwMode="auto">
          <a:xfrm>
            <a:off x="5791200" y="1905000"/>
            <a:ext cx="3429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dirty="0">
                <a:latin typeface="Arial Rounded MT Bold" panose="020F0704030504030204" pitchFamily="34" charset="77"/>
              </a:rPr>
              <a:t>Elizabeth Plemmons, MD</a:t>
            </a:r>
          </a:p>
          <a:p>
            <a:pPr algn="ctr"/>
            <a:r>
              <a:rPr lang="en-US" altLang="en-US" sz="1200" dirty="0">
                <a:latin typeface="Arial Rounded MT Bold" panose="020F0704030504030204" pitchFamily="34" charset="77"/>
              </a:rPr>
              <a:t>Department of Emergency Medicine</a:t>
            </a:r>
          </a:p>
          <a:p>
            <a:pPr algn="ctr"/>
            <a:r>
              <a:rPr lang="en-US" altLang="en-US" sz="1200" dirty="0">
                <a:latin typeface="Arial Rounded MT Bold" panose="020F0704030504030204" pitchFamily="34" charset="77"/>
              </a:rPr>
              <a:t>Henry Ford Wyandotte Hospital </a:t>
            </a:r>
          </a:p>
        </p:txBody>
      </p:sp>
      <p:pic>
        <p:nvPicPr>
          <p:cNvPr id="5" name="Picture 4">
            <a:extLst>
              <a:ext uri="{FF2B5EF4-FFF2-40B4-BE49-F238E27FC236}">
                <a16:creationId xmlns:a16="http://schemas.microsoft.com/office/drawing/2014/main" id="{4B2DA332-145C-898C-9FD2-BF6A477BD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053" y="5172294"/>
            <a:ext cx="2247626" cy="1301750"/>
          </a:xfrm>
          <a:prstGeom prst="rect">
            <a:avLst/>
          </a:prstGeom>
        </p:spPr>
      </p:pic>
      <p:pic>
        <p:nvPicPr>
          <p:cNvPr id="7" name="Picture 6">
            <a:extLst>
              <a:ext uri="{FF2B5EF4-FFF2-40B4-BE49-F238E27FC236}">
                <a16:creationId xmlns:a16="http://schemas.microsoft.com/office/drawing/2014/main" id="{913BA6A5-328F-9EEF-A1C4-482EAFF54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825" y="1905000"/>
            <a:ext cx="3331894" cy="3657600"/>
          </a:xfrm>
          <a:prstGeom prst="rect">
            <a:avLst/>
          </a:prstGeom>
        </p:spPr>
      </p:pic>
      <p:pic>
        <p:nvPicPr>
          <p:cNvPr id="9" name="Picture 8">
            <a:extLst>
              <a:ext uri="{FF2B5EF4-FFF2-40B4-BE49-F238E27FC236}">
                <a16:creationId xmlns:a16="http://schemas.microsoft.com/office/drawing/2014/main" id="{E107ED3E-E634-C28A-F184-A9991B32EB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5750" y="2579906"/>
            <a:ext cx="1739900" cy="2451240"/>
          </a:xfrm>
          <a:prstGeom prst="rect">
            <a:avLst/>
          </a:prstGeom>
        </p:spPr>
      </p:pic>
      <p:pic>
        <p:nvPicPr>
          <p:cNvPr id="11" name="Picture 10">
            <a:extLst>
              <a:ext uri="{FF2B5EF4-FFF2-40B4-BE49-F238E27FC236}">
                <a16:creationId xmlns:a16="http://schemas.microsoft.com/office/drawing/2014/main" id="{1E564D99-F19A-B46F-17D2-485D6769F1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0713" y="2525931"/>
            <a:ext cx="2938346" cy="1574800"/>
          </a:xfrm>
          <a:prstGeom prst="rect">
            <a:avLst/>
          </a:prstGeom>
        </p:spPr>
      </p:pic>
    </p:spTree>
    <p:extLst>
      <p:ext uri="{BB962C8B-B14F-4D97-AF65-F5344CB8AC3E}">
        <p14:creationId xmlns:p14="http://schemas.microsoft.com/office/powerpoint/2010/main" val="3849421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F932-613D-B236-C251-EDCA2A7D79EB}"/>
            </a:ext>
          </a:extLst>
        </p:cNvPr>
        <p:cNvGrpSpPr/>
        <p:nvPr/>
      </p:nvGrpSpPr>
      <p:grpSpPr>
        <a:xfrm>
          <a:off x="0" y="0"/>
          <a:ext cx="0" cy="0"/>
          <a:chOff x="0" y="0"/>
          <a:chExt cx="0" cy="0"/>
        </a:xfrm>
      </p:grpSpPr>
      <p:sp>
        <p:nvSpPr>
          <p:cNvPr id="40962" name="Title 1">
            <a:extLst>
              <a:ext uri="{FF2B5EF4-FFF2-40B4-BE49-F238E27FC236}">
                <a16:creationId xmlns:a16="http://schemas.microsoft.com/office/drawing/2014/main" id="{45E01CBB-98AC-C8E5-0E0B-1FA61D1F86E7}"/>
              </a:ext>
            </a:extLst>
          </p:cNvPr>
          <p:cNvSpPr>
            <a:spLocks noGrp="1"/>
          </p:cNvSpPr>
          <p:nvPr>
            <p:ph type="title"/>
          </p:nvPr>
        </p:nvSpPr>
        <p:spPr>
          <a:xfrm>
            <a:off x="228600" y="152400"/>
            <a:ext cx="8686800" cy="990600"/>
          </a:xfrm>
        </p:spPr>
        <p:txBody>
          <a:bodyPr/>
          <a:lstStyle/>
          <a:p>
            <a:pPr algn="ctr"/>
            <a: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t>Motivating Factors for Participating in the Geriatric Emergency Department Guidelines 2.0</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Grace Wang, MD, Carolina Diniz Hooper, MD, 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Sangil Lee, MD, Wendy Coates, MD</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dirty="0">
                <a:latin typeface="Arial Rounded MT Bold" panose="020F0704030504030204" pitchFamily="34" charset="77"/>
              </a:rPr>
              <a:t>Manuscript Published in February 2026: Academic Emergency Medicine</a:t>
            </a:r>
            <a:endPar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0963" name="TextBox 2">
            <a:extLst>
              <a:ext uri="{FF2B5EF4-FFF2-40B4-BE49-F238E27FC236}">
                <a16:creationId xmlns:a16="http://schemas.microsoft.com/office/drawing/2014/main" id="{386E4978-86E2-FA2E-E092-0A4B0304DC7E}"/>
              </a:ext>
            </a:extLst>
          </p:cNvPr>
          <p:cNvSpPr txBox="1">
            <a:spLocks noChangeArrowheads="1"/>
          </p:cNvSpPr>
          <p:nvPr/>
        </p:nvSpPr>
        <p:spPr bwMode="auto">
          <a:xfrm>
            <a:off x="3582719" y="4221014"/>
            <a:ext cx="26130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dirty="0"/>
              <a:t>Published in Academic Emergency Medicine, February 2026, Volume 33, Issue 2</a:t>
            </a:r>
          </a:p>
        </p:txBody>
      </p:sp>
      <p:sp>
        <p:nvSpPr>
          <p:cNvPr id="40967" name="TextBox 6">
            <a:extLst>
              <a:ext uri="{FF2B5EF4-FFF2-40B4-BE49-F238E27FC236}">
                <a16:creationId xmlns:a16="http://schemas.microsoft.com/office/drawing/2014/main" id="{49621596-9EE2-68F0-827A-291E50334D6C}"/>
              </a:ext>
            </a:extLst>
          </p:cNvPr>
          <p:cNvSpPr txBox="1">
            <a:spLocks noChangeArrowheads="1"/>
          </p:cNvSpPr>
          <p:nvPr/>
        </p:nvSpPr>
        <p:spPr bwMode="auto">
          <a:xfrm>
            <a:off x="5791200" y="1905000"/>
            <a:ext cx="3429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dirty="0">
                <a:latin typeface="Arial Rounded MT Bold" panose="020F0704030504030204" pitchFamily="34" charset="77"/>
              </a:rPr>
              <a:t>Satheesh </a:t>
            </a:r>
            <a:r>
              <a:rPr lang="en-US" altLang="en-US" sz="1200" dirty="0" err="1">
                <a:latin typeface="Arial Rounded MT Bold" panose="020F0704030504030204" pitchFamily="34" charset="77"/>
              </a:rPr>
              <a:t>Gunaga</a:t>
            </a:r>
            <a:r>
              <a:rPr lang="en-US" altLang="en-US" sz="1200" dirty="0">
                <a:latin typeface="Arial Rounded MT Bold" panose="020F0704030504030204" pitchFamily="34" charset="77"/>
              </a:rPr>
              <a:t>, DO, FACEP, FACOEP</a:t>
            </a:r>
          </a:p>
          <a:p>
            <a:pPr algn="ctr"/>
            <a:r>
              <a:rPr lang="en-US" altLang="en-US" sz="1200" dirty="0">
                <a:latin typeface="Arial Rounded MT Bold" panose="020F0704030504030204" pitchFamily="34" charset="77"/>
              </a:rPr>
              <a:t>Department of Emergency Medicine</a:t>
            </a:r>
          </a:p>
          <a:p>
            <a:pPr algn="ctr"/>
            <a:r>
              <a:rPr lang="en-US" altLang="en-US" sz="1200" dirty="0">
                <a:latin typeface="Arial Rounded MT Bold" panose="020F0704030504030204" pitchFamily="34" charset="77"/>
              </a:rPr>
              <a:t>Henry Ford Wyandotte Hospital </a:t>
            </a:r>
          </a:p>
          <a:p>
            <a:pPr algn="ctr"/>
            <a:r>
              <a:rPr lang="en-US" altLang="en-US" sz="1200" dirty="0">
                <a:latin typeface="Arial Rounded MT Bold" panose="020F0704030504030204" pitchFamily="34" charset="77"/>
              </a:rPr>
              <a:t>2005-Present</a:t>
            </a:r>
          </a:p>
        </p:txBody>
      </p:sp>
      <p:pic>
        <p:nvPicPr>
          <p:cNvPr id="5" name="Picture 4">
            <a:extLst>
              <a:ext uri="{FF2B5EF4-FFF2-40B4-BE49-F238E27FC236}">
                <a16:creationId xmlns:a16="http://schemas.microsoft.com/office/drawing/2014/main" id="{8FE3B383-3643-CE61-F897-EE966D3B0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053" y="5172294"/>
            <a:ext cx="2247626" cy="1301750"/>
          </a:xfrm>
          <a:prstGeom prst="rect">
            <a:avLst/>
          </a:prstGeom>
        </p:spPr>
      </p:pic>
      <p:pic>
        <p:nvPicPr>
          <p:cNvPr id="11" name="Picture 10">
            <a:extLst>
              <a:ext uri="{FF2B5EF4-FFF2-40B4-BE49-F238E27FC236}">
                <a16:creationId xmlns:a16="http://schemas.microsoft.com/office/drawing/2014/main" id="{EC8AEC7D-0A74-1C86-12E8-7AC48FB16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0713" y="2525931"/>
            <a:ext cx="2938346" cy="1574800"/>
          </a:xfrm>
          <a:prstGeom prst="rect">
            <a:avLst/>
          </a:prstGeom>
        </p:spPr>
      </p:pic>
      <p:pic>
        <p:nvPicPr>
          <p:cNvPr id="3" name="Picture 2">
            <a:extLst>
              <a:ext uri="{FF2B5EF4-FFF2-40B4-BE49-F238E27FC236}">
                <a16:creationId xmlns:a16="http://schemas.microsoft.com/office/drawing/2014/main" id="{0DF397A6-C7C5-93D1-2E0F-ADFD05FD33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9814" y="2735997"/>
            <a:ext cx="1611771" cy="2281140"/>
          </a:xfrm>
          <a:prstGeom prst="rect">
            <a:avLst/>
          </a:prstGeom>
        </p:spPr>
      </p:pic>
      <p:pic>
        <p:nvPicPr>
          <p:cNvPr id="10" name="Picture 9">
            <a:extLst>
              <a:ext uri="{FF2B5EF4-FFF2-40B4-BE49-F238E27FC236}">
                <a16:creationId xmlns:a16="http://schemas.microsoft.com/office/drawing/2014/main" id="{B36AD6FB-315E-4480-F99D-65C509DC8D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3222" y="1676400"/>
            <a:ext cx="3167491" cy="3124200"/>
          </a:xfrm>
          <a:prstGeom prst="rect">
            <a:avLst/>
          </a:prstGeom>
        </p:spPr>
      </p:pic>
      <p:pic>
        <p:nvPicPr>
          <p:cNvPr id="13" name="Picture 12">
            <a:extLst>
              <a:ext uri="{FF2B5EF4-FFF2-40B4-BE49-F238E27FC236}">
                <a16:creationId xmlns:a16="http://schemas.microsoft.com/office/drawing/2014/main" id="{6E4FAEA5-FACD-F5BD-36C0-DBE1A2CF5B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983" y="5017137"/>
            <a:ext cx="2681665" cy="1315886"/>
          </a:xfrm>
          <a:prstGeom prst="rect">
            <a:avLst/>
          </a:prstGeom>
        </p:spPr>
      </p:pic>
    </p:spTree>
    <p:extLst>
      <p:ext uri="{BB962C8B-B14F-4D97-AF65-F5344CB8AC3E}">
        <p14:creationId xmlns:p14="http://schemas.microsoft.com/office/powerpoint/2010/main" val="1515951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9837-C0FC-C14F-F4C6-32D54F0E9C78}"/>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89BD2CA9-3C1C-A9D7-9960-441B2828C384}"/>
              </a:ext>
            </a:extLst>
          </p:cNvPr>
          <p:cNvSpPr>
            <a:spLocks noGrp="1"/>
          </p:cNvSpPr>
          <p:nvPr>
            <p:ph type="title"/>
          </p:nvPr>
        </p:nvSpPr>
        <p:spPr>
          <a:xfrm>
            <a:off x="76200" y="304800"/>
            <a:ext cx="8991600" cy="990600"/>
          </a:xfrm>
        </p:spPr>
        <p:txBody>
          <a:bodyPr/>
          <a:lstStyle/>
          <a:p>
            <a:pPr algn="ctr"/>
            <a:r>
              <a:rPr lang="en-US" altLang="en-US" sz="2000" dirty="0">
                <a:latin typeface="Arial Rounded MT Bold" panose="020F0704030504030204" pitchFamily="34" charset="77"/>
                <a:ea typeface="Arial Rounded MT Bold" panose="020F0704030504030204" pitchFamily="34" charset="77"/>
                <a:cs typeface="Arial Rounded MT Bold" panose="020F0704030504030204" pitchFamily="34" charset="77"/>
              </a:rPr>
              <a:t>Trends in hospice and palliative care consults initiated in the emergency department: an eight-year utilization analysis</a:t>
            </a:r>
            <a:br>
              <a:rPr lang="en-US" altLang="en-US" sz="20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Abe Al-Hage, DO, Alyssa Buchheister, DO, Jessica Corcoran, MD, Kirby Swan DO, Joseph Miller, MD</a:t>
            </a:r>
            <a:br>
              <a:rPr lang="en-US" altLang="en-US" sz="28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400" dirty="0"/>
              <a:t> </a:t>
            </a:r>
            <a:r>
              <a:rPr lang="en-US" altLang="en-US" sz="1600" dirty="0">
                <a:latin typeface="Arial Rounded MT Bold" panose="020F0704030504030204" pitchFamily="34" charset="77"/>
              </a:rPr>
              <a:t>Manuscript Published in November of 2025: American Journal of Emergency Medicine</a:t>
            </a:r>
            <a:br>
              <a:rPr lang="en-US" altLang="en-US" sz="1600" dirty="0">
                <a:latin typeface="Arial Rounded MT Bold" panose="020F0704030504030204" pitchFamily="34" charset="77"/>
              </a:rPr>
            </a:br>
            <a:endParaRPr lang="en-US" altLang="en-US" sz="1600" dirty="0">
              <a:latin typeface="Arial Rounded MT Bold" panose="020F0704030504030204" pitchFamily="34" charset="77"/>
            </a:endParaRPr>
          </a:p>
        </p:txBody>
      </p:sp>
      <p:sp>
        <p:nvSpPr>
          <p:cNvPr id="17411" name="TextBox 6">
            <a:extLst>
              <a:ext uri="{FF2B5EF4-FFF2-40B4-BE49-F238E27FC236}">
                <a16:creationId xmlns:a16="http://schemas.microsoft.com/office/drawing/2014/main" id="{0DF472F9-00C7-2EC7-4F06-DD7F0957C408}"/>
              </a:ext>
            </a:extLst>
          </p:cNvPr>
          <p:cNvSpPr txBox="1">
            <a:spLocks noChangeArrowheads="1"/>
          </p:cNvSpPr>
          <p:nvPr/>
        </p:nvSpPr>
        <p:spPr bwMode="auto">
          <a:xfrm>
            <a:off x="57150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dirty="0">
                <a:latin typeface="Arial Rounded MT Bold" panose="020F0704030504030204" pitchFamily="34" charset="77"/>
              </a:rPr>
              <a:t>Abe Al Hage, DO</a:t>
            </a:r>
          </a:p>
          <a:p>
            <a:pPr algn="ctr"/>
            <a:r>
              <a:rPr lang="en-US" altLang="en-US" sz="1200" dirty="0">
                <a:latin typeface="Arial Rounded MT Bold" panose="020F0704030504030204" pitchFamily="34" charset="77"/>
              </a:rPr>
              <a:t>Department of Emergency Medicine</a:t>
            </a:r>
          </a:p>
          <a:p>
            <a:pPr algn="ctr"/>
            <a:r>
              <a:rPr lang="en-US" altLang="en-US" sz="1200" dirty="0">
                <a:latin typeface="Arial Rounded MT Bold" panose="020F0704030504030204" pitchFamily="34" charset="77"/>
              </a:rPr>
              <a:t>Henry Ford Wyandotte Hospital </a:t>
            </a:r>
          </a:p>
          <a:p>
            <a:pPr algn="ctr"/>
            <a:r>
              <a:rPr lang="en-US" altLang="en-US" sz="1200" dirty="0">
                <a:latin typeface="Arial Rounded MT Bold" panose="020F0704030504030204" pitchFamily="34" charset="77"/>
              </a:rPr>
              <a:t>2020 - Present</a:t>
            </a:r>
          </a:p>
        </p:txBody>
      </p:sp>
      <p:pic>
        <p:nvPicPr>
          <p:cNvPr id="17414" name="Picture 4">
            <a:extLst>
              <a:ext uri="{FF2B5EF4-FFF2-40B4-BE49-F238E27FC236}">
                <a16:creationId xmlns:a16="http://schemas.microsoft.com/office/drawing/2014/main" id="{88960C7A-47EF-FC82-A67A-EE82259613C4}"/>
              </a:ext>
            </a:extLst>
          </p:cNvPr>
          <p:cNvPicPr>
            <a:picLocks noChangeAspect="1"/>
          </p:cNvPicPr>
          <p:nvPr/>
        </p:nvPicPr>
        <p:blipFill>
          <a:blip r:embed="rId2">
            <a:extLst>
              <a:ext uri="{28A0092B-C50C-407E-A947-70E740481C1C}">
                <a14:useLocalDpi xmlns:a14="http://schemas.microsoft.com/office/drawing/2010/main" val="0"/>
              </a:ext>
            </a:extLst>
          </a:blip>
          <a:srcRect l="2242" t="6189" r="2875" b="39999"/>
          <a:stretch>
            <a:fillRect/>
          </a:stretch>
        </p:blipFill>
        <p:spPr bwMode="auto">
          <a:xfrm>
            <a:off x="304800" y="4495800"/>
            <a:ext cx="51816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363B2EA-7548-0703-4347-C272B3F1D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112" y="1600200"/>
            <a:ext cx="5410975" cy="2800350"/>
          </a:xfrm>
          <a:prstGeom prst="rect">
            <a:avLst/>
          </a:prstGeom>
        </p:spPr>
      </p:pic>
      <p:pic>
        <p:nvPicPr>
          <p:cNvPr id="5" name="Picture 4">
            <a:extLst>
              <a:ext uri="{FF2B5EF4-FFF2-40B4-BE49-F238E27FC236}">
                <a16:creationId xmlns:a16="http://schemas.microsoft.com/office/drawing/2014/main" id="{FFCECF60-17AB-EDB7-7797-EDAA321A1C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6043" y="5120342"/>
            <a:ext cx="1966914" cy="1139171"/>
          </a:xfrm>
          <a:prstGeom prst="rect">
            <a:avLst/>
          </a:prstGeom>
        </p:spPr>
      </p:pic>
      <p:pic>
        <p:nvPicPr>
          <p:cNvPr id="7" name="Picture 6">
            <a:extLst>
              <a:ext uri="{FF2B5EF4-FFF2-40B4-BE49-F238E27FC236}">
                <a16:creationId xmlns:a16="http://schemas.microsoft.com/office/drawing/2014/main" id="{104A94F5-D0F3-3B55-45B7-D272A40900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1300" y="2626360"/>
            <a:ext cx="1676400" cy="2402840"/>
          </a:xfrm>
          <a:prstGeom prst="rect">
            <a:avLst/>
          </a:prstGeom>
        </p:spPr>
      </p:pic>
    </p:spTree>
    <p:extLst>
      <p:ext uri="{BB962C8B-B14F-4D97-AF65-F5344CB8AC3E}">
        <p14:creationId xmlns:p14="http://schemas.microsoft.com/office/powerpoint/2010/main" val="142598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37943-5416-AAD7-91D8-9891E241CEF8}"/>
            </a:ext>
          </a:extLst>
        </p:cNvPr>
        <p:cNvGrpSpPr/>
        <p:nvPr/>
      </p:nvGrpSpPr>
      <p:grpSpPr>
        <a:xfrm>
          <a:off x="0" y="0"/>
          <a:ext cx="0" cy="0"/>
          <a:chOff x="0" y="0"/>
          <a:chExt cx="0" cy="0"/>
        </a:xfrm>
      </p:grpSpPr>
      <p:sp>
        <p:nvSpPr>
          <p:cNvPr id="40962" name="Title 1">
            <a:extLst>
              <a:ext uri="{FF2B5EF4-FFF2-40B4-BE49-F238E27FC236}">
                <a16:creationId xmlns:a16="http://schemas.microsoft.com/office/drawing/2014/main" id="{963B725E-C38B-6E6C-22C3-668EF231E32F}"/>
              </a:ext>
            </a:extLst>
          </p:cNvPr>
          <p:cNvSpPr>
            <a:spLocks noGrp="1"/>
          </p:cNvSpPr>
          <p:nvPr>
            <p:ph type="title"/>
          </p:nvPr>
        </p:nvSpPr>
        <p:spPr>
          <a:xfrm>
            <a:off x="228600" y="152400"/>
            <a:ext cx="8686800" cy="990600"/>
          </a:xfrm>
        </p:spPr>
        <p:txBody>
          <a:bodyPr/>
          <a:lstStyle/>
          <a:p>
            <a:pPr algn="ctr"/>
            <a: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t>Emergency department-initiated palliative care screening among older adults: a systematic review and meta-analysis protocol</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Dimitri Lin, MD, 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Fabrice Mowbray, PhD, Eric Isaacs, MD, Daniel Markwalter, MD, Naiomi, George MD</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dirty="0">
                <a:latin typeface="Arial Rounded MT Bold" panose="020F0704030504030204" pitchFamily="34" charset="77"/>
              </a:rPr>
              <a:t>Manuscript Published in October 2025: British Medical Journal Open</a:t>
            </a:r>
            <a:endPar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0967" name="TextBox 6">
            <a:extLst>
              <a:ext uri="{FF2B5EF4-FFF2-40B4-BE49-F238E27FC236}">
                <a16:creationId xmlns:a16="http://schemas.microsoft.com/office/drawing/2014/main" id="{A1091E33-752A-248F-A9F0-D47B5030DC17}"/>
              </a:ext>
            </a:extLst>
          </p:cNvPr>
          <p:cNvSpPr txBox="1">
            <a:spLocks noChangeArrowheads="1"/>
          </p:cNvSpPr>
          <p:nvPr/>
        </p:nvSpPr>
        <p:spPr bwMode="auto">
          <a:xfrm>
            <a:off x="5791199" y="1609725"/>
            <a:ext cx="3429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dirty="0">
                <a:latin typeface="Arial Rounded MT Bold" panose="020F0704030504030204" pitchFamily="34" charset="77"/>
              </a:rPr>
              <a:t>Satheesh </a:t>
            </a:r>
            <a:r>
              <a:rPr lang="en-US" altLang="en-US" sz="1200" dirty="0" err="1">
                <a:latin typeface="Arial Rounded MT Bold" panose="020F0704030504030204" pitchFamily="34" charset="77"/>
              </a:rPr>
              <a:t>Gunaga</a:t>
            </a:r>
            <a:r>
              <a:rPr lang="en-US" altLang="en-US" sz="1200" dirty="0">
                <a:latin typeface="Arial Rounded MT Bold" panose="020F0704030504030204" pitchFamily="34" charset="77"/>
              </a:rPr>
              <a:t>, DO, FACEP, FACOEP</a:t>
            </a:r>
          </a:p>
          <a:p>
            <a:pPr algn="ctr"/>
            <a:r>
              <a:rPr lang="en-US" altLang="en-US" sz="1200" dirty="0">
                <a:latin typeface="Arial Rounded MT Bold" panose="020F0704030504030204" pitchFamily="34" charset="77"/>
              </a:rPr>
              <a:t>Department of Emergency Medicine</a:t>
            </a:r>
          </a:p>
          <a:p>
            <a:pPr algn="ctr"/>
            <a:r>
              <a:rPr lang="en-US" altLang="en-US" sz="1200" dirty="0">
                <a:latin typeface="Arial Rounded MT Bold" panose="020F0704030504030204" pitchFamily="34" charset="77"/>
              </a:rPr>
              <a:t>Henry Ford Wyandotte Hospital </a:t>
            </a:r>
          </a:p>
          <a:p>
            <a:pPr algn="ctr"/>
            <a:r>
              <a:rPr lang="en-US" altLang="en-US" sz="1200" dirty="0">
                <a:latin typeface="Arial Rounded MT Bold" panose="020F0704030504030204" pitchFamily="34" charset="77"/>
              </a:rPr>
              <a:t>2005-Present</a:t>
            </a:r>
          </a:p>
        </p:txBody>
      </p:sp>
      <p:pic>
        <p:nvPicPr>
          <p:cNvPr id="3" name="Picture 2">
            <a:extLst>
              <a:ext uri="{FF2B5EF4-FFF2-40B4-BE49-F238E27FC236}">
                <a16:creationId xmlns:a16="http://schemas.microsoft.com/office/drawing/2014/main" id="{06862EDC-A312-8023-842F-5DB13CE32C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9813" y="2506760"/>
            <a:ext cx="1611771" cy="2281140"/>
          </a:xfrm>
          <a:prstGeom prst="rect">
            <a:avLst/>
          </a:prstGeom>
        </p:spPr>
      </p:pic>
      <p:pic>
        <p:nvPicPr>
          <p:cNvPr id="4" name="Picture 3">
            <a:extLst>
              <a:ext uri="{FF2B5EF4-FFF2-40B4-BE49-F238E27FC236}">
                <a16:creationId xmlns:a16="http://schemas.microsoft.com/office/drawing/2014/main" id="{19666F87-E27E-3A21-357D-4682472F07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00200"/>
            <a:ext cx="5807911" cy="2711450"/>
          </a:xfrm>
          <a:prstGeom prst="rect">
            <a:avLst/>
          </a:prstGeom>
        </p:spPr>
      </p:pic>
      <p:pic>
        <p:nvPicPr>
          <p:cNvPr id="7" name="Picture 6">
            <a:extLst>
              <a:ext uri="{FF2B5EF4-FFF2-40B4-BE49-F238E27FC236}">
                <a16:creationId xmlns:a16="http://schemas.microsoft.com/office/drawing/2014/main" id="{81772AA4-E0FD-B450-DAE3-CB3CF5B00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4417279"/>
            <a:ext cx="5807911" cy="494891"/>
          </a:xfrm>
          <a:prstGeom prst="rect">
            <a:avLst/>
          </a:prstGeom>
        </p:spPr>
      </p:pic>
    </p:spTree>
    <p:extLst>
      <p:ext uri="{BB962C8B-B14F-4D97-AF65-F5344CB8AC3E}">
        <p14:creationId xmlns:p14="http://schemas.microsoft.com/office/powerpoint/2010/main" val="1168903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BD94F-9507-8256-CA26-188CA2A8517D}"/>
            </a:ext>
          </a:extLst>
        </p:cNvPr>
        <p:cNvGrpSpPr/>
        <p:nvPr/>
      </p:nvGrpSpPr>
      <p:grpSpPr>
        <a:xfrm>
          <a:off x="0" y="0"/>
          <a:ext cx="0" cy="0"/>
          <a:chOff x="0" y="0"/>
          <a:chExt cx="0" cy="0"/>
        </a:xfrm>
      </p:grpSpPr>
      <p:sp>
        <p:nvSpPr>
          <p:cNvPr id="40962" name="Title 1">
            <a:extLst>
              <a:ext uri="{FF2B5EF4-FFF2-40B4-BE49-F238E27FC236}">
                <a16:creationId xmlns:a16="http://schemas.microsoft.com/office/drawing/2014/main" id="{A27961E6-CE87-669C-DF67-CC955DA6414B}"/>
              </a:ext>
            </a:extLst>
          </p:cNvPr>
          <p:cNvSpPr>
            <a:spLocks noGrp="1"/>
          </p:cNvSpPr>
          <p:nvPr>
            <p:ph type="title"/>
          </p:nvPr>
        </p:nvSpPr>
        <p:spPr>
          <a:xfrm>
            <a:off x="228600" y="152400"/>
            <a:ext cx="8686800" cy="990600"/>
          </a:xfrm>
        </p:spPr>
        <p:txBody>
          <a:bodyPr/>
          <a:lstStyle/>
          <a:p>
            <a:pPr algn="ctr"/>
            <a: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t>Health Care Resource Utilization for Patients With Suspected Myocardial Infarction</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Joseph Miller, MD, Bernard Cook, PhD, 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Raef Fadel, DO, Chaun Gandolfo, DO, Joshua </a:t>
            </a:r>
            <a:r>
              <a:rPr lang="en-US" altLang="en-US" sz="1200" dirty="0" err="1">
                <a:ea typeface="Arial Rounded MT Bold" panose="020F0704030504030204" pitchFamily="34" charset="77"/>
                <a:cs typeface="Arial Rounded MT Bold" panose="020F0704030504030204" pitchFamily="34" charset="77"/>
              </a:rPr>
              <a:t>Emakhu</a:t>
            </a:r>
            <a:r>
              <a:rPr lang="en-US" altLang="en-US" sz="1200" dirty="0">
                <a:ea typeface="Arial Rounded MT Bold" panose="020F0704030504030204" pitchFamily="34" charset="77"/>
                <a:cs typeface="Arial Rounded MT Bold" panose="020F0704030504030204" pitchFamily="34" charset="77"/>
              </a:rPr>
              <a:t>, PhD</a:t>
            </a:r>
            <a:br>
              <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dirty="0">
                <a:latin typeface="Arial Rounded MT Bold" panose="020F0704030504030204" pitchFamily="34" charset="77"/>
              </a:rPr>
              <a:t>Manuscript Published in April 2025: JAMA Open</a:t>
            </a:r>
            <a:endParaRPr lang="en-US" altLang="en-US" sz="1800" b="1" dirty="0">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0967" name="TextBox 6">
            <a:extLst>
              <a:ext uri="{FF2B5EF4-FFF2-40B4-BE49-F238E27FC236}">
                <a16:creationId xmlns:a16="http://schemas.microsoft.com/office/drawing/2014/main" id="{A7F58AD1-CC2B-AD0B-78C1-22EB43898E67}"/>
              </a:ext>
            </a:extLst>
          </p:cNvPr>
          <p:cNvSpPr txBox="1">
            <a:spLocks noChangeArrowheads="1"/>
          </p:cNvSpPr>
          <p:nvPr/>
        </p:nvSpPr>
        <p:spPr bwMode="auto">
          <a:xfrm>
            <a:off x="5791199" y="1609725"/>
            <a:ext cx="3429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dirty="0">
                <a:latin typeface="Arial Rounded MT Bold" panose="020F0704030504030204" pitchFamily="34" charset="77"/>
              </a:rPr>
              <a:t>Satheesh </a:t>
            </a:r>
            <a:r>
              <a:rPr lang="en-US" altLang="en-US" sz="1200" dirty="0" err="1">
                <a:latin typeface="Arial Rounded MT Bold" panose="020F0704030504030204" pitchFamily="34" charset="77"/>
              </a:rPr>
              <a:t>Gunaga</a:t>
            </a:r>
            <a:r>
              <a:rPr lang="en-US" altLang="en-US" sz="1200" dirty="0">
                <a:latin typeface="Arial Rounded MT Bold" panose="020F0704030504030204" pitchFamily="34" charset="77"/>
              </a:rPr>
              <a:t>, DO, FACEP, FACOEP</a:t>
            </a:r>
          </a:p>
          <a:p>
            <a:pPr algn="ctr"/>
            <a:r>
              <a:rPr lang="en-US" altLang="en-US" sz="1200" dirty="0">
                <a:latin typeface="Arial Rounded MT Bold" panose="020F0704030504030204" pitchFamily="34" charset="77"/>
              </a:rPr>
              <a:t>Department of Emergency Medicine</a:t>
            </a:r>
          </a:p>
          <a:p>
            <a:pPr algn="ctr"/>
            <a:r>
              <a:rPr lang="en-US" altLang="en-US" sz="1200" dirty="0">
                <a:latin typeface="Arial Rounded MT Bold" panose="020F0704030504030204" pitchFamily="34" charset="77"/>
              </a:rPr>
              <a:t>Henry Ford Wyandotte Hospital </a:t>
            </a:r>
          </a:p>
          <a:p>
            <a:pPr algn="ctr"/>
            <a:r>
              <a:rPr lang="en-US" altLang="en-US" sz="1200" dirty="0">
                <a:latin typeface="Arial Rounded MT Bold" panose="020F0704030504030204" pitchFamily="34" charset="77"/>
              </a:rPr>
              <a:t>2005-Present</a:t>
            </a:r>
          </a:p>
        </p:txBody>
      </p:sp>
      <p:pic>
        <p:nvPicPr>
          <p:cNvPr id="3" name="Picture 2">
            <a:extLst>
              <a:ext uri="{FF2B5EF4-FFF2-40B4-BE49-F238E27FC236}">
                <a16:creationId xmlns:a16="http://schemas.microsoft.com/office/drawing/2014/main" id="{D516DFE5-A253-0C3B-B9D8-9B14EDF49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9813" y="2506760"/>
            <a:ext cx="1611771" cy="2281140"/>
          </a:xfrm>
          <a:prstGeom prst="rect">
            <a:avLst/>
          </a:prstGeom>
        </p:spPr>
      </p:pic>
      <p:pic>
        <p:nvPicPr>
          <p:cNvPr id="5" name="Picture 4">
            <a:extLst>
              <a:ext uri="{FF2B5EF4-FFF2-40B4-BE49-F238E27FC236}">
                <a16:creationId xmlns:a16="http://schemas.microsoft.com/office/drawing/2014/main" id="{25769427-473D-5112-7FFE-BED79D7B5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609725"/>
            <a:ext cx="5257800" cy="4936490"/>
          </a:xfrm>
          <a:prstGeom prst="rect">
            <a:avLst/>
          </a:prstGeom>
        </p:spPr>
      </p:pic>
      <p:pic>
        <p:nvPicPr>
          <p:cNvPr id="8" name="Picture 7">
            <a:extLst>
              <a:ext uri="{FF2B5EF4-FFF2-40B4-BE49-F238E27FC236}">
                <a16:creationId xmlns:a16="http://schemas.microsoft.com/office/drawing/2014/main" id="{99731AED-813C-34D5-8DE9-B8D749FB9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3840" y="4978179"/>
            <a:ext cx="2958260" cy="1451612"/>
          </a:xfrm>
          <a:prstGeom prst="rect">
            <a:avLst/>
          </a:prstGeom>
        </p:spPr>
      </p:pic>
    </p:spTree>
    <p:extLst>
      <p:ext uri="{BB962C8B-B14F-4D97-AF65-F5344CB8AC3E}">
        <p14:creationId xmlns:p14="http://schemas.microsoft.com/office/powerpoint/2010/main" val="290502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685DF-A89D-4488-F7FF-7CF222B0AF0C}"/>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4D84FC03-B978-A5FB-990A-773A2A33AC76}"/>
              </a:ext>
            </a:extLst>
          </p:cNvPr>
          <p:cNvSpPr>
            <a:spLocks noGrp="1"/>
          </p:cNvSpPr>
          <p:nvPr>
            <p:ph type="title"/>
          </p:nvPr>
        </p:nvSpPr>
        <p:spPr>
          <a:xfrm>
            <a:off x="76200" y="457200"/>
            <a:ext cx="8991600" cy="990600"/>
          </a:xfrm>
        </p:spPr>
        <p:txBody>
          <a:bodyPr/>
          <a:lstStyle/>
          <a:p>
            <a:pPr algn="ctr"/>
            <a:r>
              <a:rPr lang="en-US" altLang="en-US" sz="1400" dirty="0">
                <a:latin typeface="Arial Rounded MT Bold" panose="020F0704030504030204" pitchFamily="34" charset="77"/>
                <a:ea typeface="Arial Rounded MT Bold" panose="020F0704030504030204" pitchFamily="34" charset="77"/>
                <a:cs typeface="Arial Rounded MT Bold" panose="020F0704030504030204" pitchFamily="34" charset="77"/>
              </a:rPr>
              <a:t>Rapid ACS evaluation over one hour with high-sensitivity cardiac troponin: a U.S.-based stepped-wedge RCT</a:t>
            </a:r>
            <a:br>
              <a:rPr lang="en-US" altLang="en-US" sz="18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Joseph Miller, MD, 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 Elizabeth Plemmons, MD, Elizabeth Shaheen, MD, Gale Darnell, MD, James Babel, DO, Andrew Broome, DO, Lance Shamoon, DO  </a:t>
            </a:r>
            <a:br>
              <a:rPr lang="en-US" altLang="en-US" sz="14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400" dirty="0">
                <a:latin typeface="Arial Rounded MT Bold" panose="020F0704030504030204" pitchFamily="34" charset="77"/>
                <a:ea typeface="Arial Rounded MT Bold" panose="020F0704030504030204" pitchFamily="34" charset="77"/>
                <a:cs typeface="Arial Rounded MT Bold" panose="020F0704030504030204" pitchFamily="34" charset="77"/>
              </a:rPr>
              <a:t>Annals of Emergency Medicine, 2024</a:t>
            </a:r>
            <a:br>
              <a:rPr lang="en-US" altLang="en-US" dirty="0"/>
            </a:br>
            <a:endParaRPr lang="en-US" altLang="en-US" dirty="0"/>
          </a:p>
        </p:txBody>
      </p:sp>
      <p:pic>
        <p:nvPicPr>
          <p:cNvPr id="11267" name="Picture 5">
            <a:extLst>
              <a:ext uri="{FF2B5EF4-FFF2-40B4-BE49-F238E27FC236}">
                <a16:creationId xmlns:a16="http://schemas.microsoft.com/office/drawing/2014/main" id="{AA6AFB59-9CB7-3528-A37A-F65ED3BC41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828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6">
            <a:extLst>
              <a:ext uri="{FF2B5EF4-FFF2-40B4-BE49-F238E27FC236}">
                <a16:creationId xmlns:a16="http://schemas.microsoft.com/office/drawing/2014/main" id="{F44628D4-B045-3836-F801-110BFAEFE6AE}"/>
              </a:ext>
            </a:extLst>
          </p:cNvPr>
          <p:cNvSpPr txBox="1">
            <a:spLocks noChangeArrowheads="1"/>
          </p:cNvSpPr>
          <p:nvPr/>
        </p:nvSpPr>
        <p:spPr bwMode="auto">
          <a:xfrm>
            <a:off x="4114800" y="4191000"/>
            <a:ext cx="2590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dirty="0"/>
              <a:t>Published in Annals of Emergency Medicine, June, 2024</a:t>
            </a:r>
          </a:p>
          <a:p>
            <a:pPr>
              <a:buFont typeface="Wingdings" pitchFamily="2" charset="2"/>
              <a:buChar char="§"/>
            </a:pPr>
            <a:endParaRPr lang="en-US" altLang="en-US" sz="1400" b="1" dirty="0"/>
          </a:p>
        </p:txBody>
      </p:sp>
      <p:pic>
        <p:nvPicPr>
          <p:cNvPr id="5" name="Picture 4">
            <a:extLst>
              <a:ext uri="{FF2B5EF4-FFF2-40B4-BE49-F238E27FC236}">
                <a16:creationId xmlns:a16="http://schemas.microsoft.com/office/drawing/2014/main" id="{EA7112C3-02DD-5AC1-DDBB-F7C10DFA3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5486400"/>
            <a:ext cx="1981200" cy="1147445"/>
          </a:xfrm>
          <a:prstGeom prst="rect">
            <a:avLst/>
          </a:prstGeom>
        </p:spPr>
      </p:pic>
      <p:pic>
        <p:nvPicPr>
          <p:cNvPr id="4" name="Picture 3">
            <a:extLst>
              <a:ext uri="{FF2B5EF4-FFF2-40B4-BE49-F238E27FC236}">
                <a16:creationId xmlns:a16="http://schemas.microsoft.com/office/drawing/2014/main" id="{AEEA40E6-7025-09CE-C0AA-54DC615B99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1326" y="2514600"/>
            <a:ext cx="1981200" cy="2797628"/>
          </a:xfrm>
          <a:prstGeom prst="rect">
            <a:avLst/>
          </a:prstGeom>
        </p:spPr>
      </p:pic>
      <p:pic>
        <p:nvPicPr>
          <p:cNvPr id="8" name="Picture 7">
            <a:extLst>
              <a:ext uri="{FF2B5EF4-FFF2-40B4-BE49-F238E27FC236}">
                <a16:creationId xmlns:a16="http://schemas.microsoft.com/office/drawing/2014/main" id="{3A0D4F47-B3B3-AA42-ECC3-CF4A0278B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999" y="1692274"/>
            <a:ext cx="3472629" cy="4556125"/>
          </a:xfrm>
          <a:prstGeom prst="rect">
            <a:avLst/>
          </a:prstGeom>
        </p:spPr>
      </p:pic>
      <p:sp>
        <p:nvSpPr>
          <p:cNvPr id="9" name="TextBox 6">
            <a:extLst>
              <a:ext uri="{FF2B5EF4-FFF2-40B4-BE49-F238E27FC236}">
                <a16:creationId xmlns:a16="http://schemas.microsoft.com/office/drawing/2014/main" id="{3C8333AE-1B47-07DC-4CC6-E81B56A8A482}"/>
              </a:ext>
            </a:extLst>
          </p:cNvPr>
          <p:cNvSpPr txBox="1">
            <a:spLocks noChangeArrowheads="1"/>
          </p:cNvSpPr>
          <p:nvPr/>
        </p:nvSpPr>
        <p:spPr bwMode="auto">
          <a:xfrm>
            <a:off x="6181726" y="1837492"/>
            <a:ext cx="3200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ctr"/>
            <a:r>
              <a:rPr lang="en-US" altLang="en-US" sz="1200" b="1" dirty="0"/>
              <a:t>Dr. Elizabeth Shaheen, MD</a:t>
            </a:r>
          </a:p>
          <a:p>
            <a:pPr marL="0" indent="0" algn="ctr"/>
            <a:r>
              <a:rPr lang="en-US" altLang="en-US" sz="1200" b="1" dirty="0"/>
              <a:t>Department of Emergency Medicine</a:t>
            </a:r>
          </a:p>
          <a:p>
            <a:pPr marL="0" indent="0" algn="ctr"/>
            <a:r>
              <a:rPr lang="en-US" altLang="en-US" sz="1200" b="1" dirty="0"/>
              <a:t>Henry Ford Wyandotte Hospital</a:t>
            </a:r>
          </a:p>
          <a:p>
            <a:pPr>
              <a:buFont typeface="Wingdings" pitchFamily="2" charset="2"/>
              <a:buChar char="§"/>
            </a:pPr>
            <a:endParaRPr lang="en-US" altLang="en-US" sz="1400" b="1" dirty="0"/>
          </a:p>
        </p:txBody>
      </p:sp>
    </p:spTree>
    <p:extLst>
      <p:ext uri="{BB962C8B-B14F-4D97-AF65-F5344CB8AC3E}">
        <p14:creationId xmlns:p14="http://schemas.microsoft.com/office/powerpoint/2010/main" val="171281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301A7-5DD8-A17B-4F1B-51FC07F7E53B}"/>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B4302887-35C1-3228-7E79-701C104F381C}"/>
              </a:ext>
            </a:extLst>
          </p:cNvPr>
          <p:cNvSpPr>
            <a:spLocks noGrp="1"/>
          </p:cNvSpPr>
          <p:nvPr>
            <p:ph type="title"/>
          </p:nvPr>
        </p:nvSpPr>
        <p:spPr>
          <a:xfrm>
            <a:off x="76200" y="304800"/>
            <a:ext cx="8991600" cy="990600"/>
          </a:xfrm>
        </p:spPr>
        <p:txBody>
          <a:bodyPr/>
          <a:lstStyle/>
          <a:p>
            <a:pPr algn="ctr"/>
            <a:r>
              <a:rPr lang="en-US" altLang="en-US" sz="2000" dirty="0">
                <a:latin typeface="Arial Rounded MT Bold" panose="020F0704030504030204" pitchFamily="34" charset="77"/>
                <a:ea typeface="Arial Rounded MT Bold" panose="020F0704030504030204" pitchFamily="34" charset="77"/>
                <a:cs typeface="Arial Rounded MT Bold" panose="020F0704030504030204" pitchFamily="34" charset="77"/>
              </a:rPr>
              <a:t>Implementation of indication0based antibiotic order sentences improves antibiotic use in emergency departments</a:t>
            </a:r>
            <a:br>
              <a:rPr lang="en-US" altLang="en-US" sz="2000"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dirty="0">
                <a:ea typeface="Arial Rounded MT Bold" panose="020F0704030504030204" pitchFamily="34" charset="77"/>
                <a:cs typeface="Arial Rounded MT Bold" panose="020F0704030504030204" pitchFamily="34" charset="77"/>
              </a:rPr>
              <a:t>Lisa Vuong, PharmD, Rachel Kenney, PharmD, Julie Thomson, PharmD, Darius Faison, PharmD, Satheesh </a:t>
            </a:r>
            <a:r>
              <a:rPr lang="en-US" altLang="en-US" sz="1200" dirty="0" err="1">
                <a:ea typeface="Arial Rounded MT Bold" panose="020F0704030504030204" pitchFamily="34" charset="77"/>
                <a:cs typeface="Arial Rounded MT Bold" panose="020F0704030504030204" pitchFamily="34" charset="77"/>
              </a:rPr>
              <a:t>Gunaga</a:t>
            </a:r>
            <a:r>
              <a:rPr lang="en-US" altLang="en-US" sz="1200" dirty="0">
                <a:ea typeface="Arial Rounded MT Bold" panose="020F0704030504030204" pitchFamily="34" charset="77"/>
                <a:cs typeface="Arial Rounded MT Bold" panose="020F0704030504030204" pitchFamily="34" charset="77"/>
              </a:rPr>
              <a:t>, DO</a:t>
            </a:r>
            <a:br>
              <a:rPr lang="en-US" altLang="en-US" sz="2800" dirty="0">
                <a:ea typeface="Arial Rounded MT Bold" panose="020F0704030504030204" pitchFamily="34" charset="77"/>
                <a:cs typeface="Arial Rounded MT Bold" panose="020F0704030504030204" pitchFamily="34" charset="77"/>
              </a:rPr>
            </a:br>
            <a:r>
              <a:rPr lang="en-US" altLang="en-US" sz="2400" dirty="0"/>
              <a:t> </a:t>
            </a:r>
            <a:r>
              <a:rPr lang="en-US" altLang="en-US" sz="1600" dirty="0">
                <a:latin typeface="Arial Rounded MT Bold" panose="020F0704030504030204" pitchFamily="34" charset="77"/>
              </a:rPr>
              <a:t>Manuscript Published in July of 2023: American Journal of Emergency Medicine</a:t>
            </a:r>
            <a:br>
              <a:rPr lang="en-US" altLang="en-US" sz="1600" dirty="0">
                <a:latin typeface="Arial Rounded MT Bold" panose="020F0704030504030204" pitchFamily="34" charset="77"/>
              </a:rPr>
            </a:br>
            <a:endParaRPr lang="en-US" altLang="en-US" sz="1600" dirty="0">
              <a:latin typeface="Arial Rounded MT Bold" panose="020F0704030504030204" pitchFamily="34" charset="77"/>
            </a:endParaRPr>
          </a:p>
        </p:txBody>
      </p:sp>
      <p:sp>
        <p:nvSpPr>
          <p:cNvPr id="17411" name="TextBox 6">
            <a:extLst>
              <a:ext uri="{FF2B5EF4-FFF2-40B4-BE49-F238E27FC236}">
                <a16:creationId xmlns:a16="http://schemas.microsoft.com/office/drawing/2014/main" id="{46C3DDCB-BD5E-5ED5-8BD9-E8107EFFDB64}"/>
              </a:ext>
            </a:extLst>
          </p:cNvPr>
          <p:cNvSpPr txBox="1">
            <a:spLocks noChangeArrowheads="1"/>
          </p:cNvSpPr>
          <p:nvPr/>
        </p:nvSpPr>
        <p:spPr bwMode="auto">
          <a:xfrm>
            <a:off x="57150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dirty="0">
                <a:latin typeface="Arial Rounded MT Bold" panose="020F0704030504030204" pitchFamily="34" charset="77"/>
              </a:rPr>
              <a:t>Dr. Satheesh </a:t>
            </a:r>
            <a:r>
              <a:rPr lang="en-US" altLang="en-US" sz="1200" dirty="0" err="1">
                <a:latin typeface="Arial Rounded MT Bold" panose="020F0704030504030204" pitchFamily="34" charset="77"/>
              </a:rPr>
              <a:t>Gunaga</a:t>
            </a:r>
            <a:r>
              <a:rPr lang="en-US" altLang="en-US" sz="1200" dirty="0">
                <a:latin typeface="Arial Rounded MT Bold" panose="020F0704030504030204" pitchFamily="34" charset="77"/>
              </a:rPr>
              <a:t>, DO, FACEP, FACOEP</a:t>
            </a:r>
          </a:p>
          <a:p>
            <a:pPr algn="ctr"/>
            <a:r>
              <a:rPr lang="en-US" altLang="en-US" sz="1200" dirty="0">
                <a:latin typeface="Arial Rounded MT Bold" panose="020F0704030504030204" pitchFamily="34" charset="77"/>
              </a:rPr>
              <a:t>Department of Emergency Medicine</a:t>
            </a:r>
          </a:p>
          <a:p>
            <a:pPr algn="ctr"/>
            <a:r>
              <a:rPr lang="en-US" altLang="en-US" sz="1200" dirty="0">
                <a:latin typeface="Arial Rounded MT Bold" panose="020F0704030504030204" pitchFamily="34" charset="77"/>
              </a:rPr>
              <a:t>Henry Ford Wyandotte Hospital </a:t>
            </a:r>
          </a:p>
          <a:p>
            <a:pPr algn="ctr"/>
            <a:r>
              <a:rPr lang="en-US" altLang="en-US" sz="1200" dirty="0">
                <a:latin typeface="Arial Rounded MT Bold" panose="020F0704030504030204" pitchFamily="34" charset="77"/>
              </a:rPr>
              <a:t>2005 - Present</a:t>
            </a:r>
          </a:p>
        </p:txBody>
      </p:sp>
      <p:pic>
        <p:nvPicPr>
          <p:cNvPr id="17414" name="Picture 4">
            <a:extLst>
              <a:ext uri="{FF2B5EF4-FFF2-40B4-BE49-F238E27FC236}">
                <a16:creationId xmlns:a16="http://schemas.microsoft.com/office/drawing/2014/main" id="{2850390B-66E7-8288-FFB0-C9C3E224867D}"/>
              </a:ext>
            </a:extLst>
          </p:cNvPr>
          <p:cNvPicPr>
            <a:picLocks noChangeAspect="1"/>
          </p:cNvPicPr>
          <p:nvPr/>
        </p:nvPicPr>
        <p:blipFill>
          <a:blip r:embed="rId2">
            <a:extLst>
              <a:ext uri="{28A0092B-C50C-407E-A947-70E740481C1C}">
                <a14:useLocalDpi xmlns:a14="http://schemas.microsoft.com/office/drawing/2010/main" val="0"/>
              </a:ext>
            </a:extLst>
          </a:blip>
          <a:srcRect l="2242" t="6189" r="2875" b="39999"/>
          <a:stretch>
            <a:fillRect/>
          </a:stretch>
        </p:blipFill>
        <p:spPr bwMode="auto">
          <a:xfrm>
            <a:off x="304800" y="4495800"/>
            <a:ext cx="51816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2A8DE9C-D97B-9518-9C6F-A5888B282C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24" y="5120342"/>
            <a:ext cx="1966914" cy="1139171"/>
          </a:xfrm>
          <a:prstGeom prst="rect">
            <a:avLst/>
          </a:prstGeom>
        </p:spPr>
      </p:pic>
      <p:pic>
        <p:nvPicPr>
          <p:cNvPr id="4" name="Picture 3">
            <a:extLst>
              <a:ext uri="{FF2B5EF4-FFF2-40B4-BE49-F238E27FC236}">
                <a16:creationId xmlns:a16="http://schemas.microsoft.com/office/drawing/2014/main" id="{70617DDF-33F8-BBAD-29F0-137A2C9F58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6056" y="2590800"/>
            <a:ext cx="1619250" cy="2291725"/>
          </a:xfrm>
          <a:prstGeom prst="rect">
            <a:avLst/>
          </a:prstGeom>
        </p:spPr>
      </p:pic>
      <p:pic>
        <p:nvPicPr>
          <p:cNvPr id="8" name="Picture 7">
            <a:extLst>
              <a:ext uri="{FF2B5EF4-FFF2-40B4-BE49-F238E27FC236}">
                <a16:creationId xmlns:a16="http://schemas.microsoft.com/office/drawing/2014/main" id="{AFF2B2EC-A5AE-C455-7E4A-7977B66E68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1575010"/>
            <a:ext cx="5181600" cy="2804916"/>
          </a:xfrm>
          <a:prstGeom prst="rect">
            <a:avLst/>
          </a:prstGeom>
        </p:spPr>
      </p:pic>
    </p:spTree>
    <p:extLst>
      <p:ext uri="{BB962C8B-B14F-4D97-AF65-F5344CB8AC3E}">
        <p14:creationId xmlns:p14="http://schemas.microsoft.com/office/powerpoint/2010/main" val="95100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667FE0AB-C31A-AF16-1EF3-8BCBBE83D4FB}"/>
              </a:ext>
            </a:extLst>
          </p:cNvPr>
          <p:cNvSpPr>
            <a:spLocks noGrp="1"/>
          </p:cNvSpPr>
          <p:nvPr>
            <p:ph type="title"/>
          </p:nvPr>
        </p:nvSpPr>
        <p:spPr>
          <a:xfrm>
            <a:off x="76200" y="4572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The Changing Climate: Managing Health Impacts</a:t>
            </a:r>
            <a:br>
              <a:rPr lang="en-US" altLang="en-US" sz="2000"/>
            </a:br>
            <a:r>
              <a:rPr lang="en-US" altLang="en-US" sz="2000"/>
              <a:t>Manuscript Published in November 2019: American Family Physician</a:t>
            </a:r>
            <a:br>
              <a:rPr lang="en-US" altLang="en-US" sz="2400"/>
            </a:br>
            <a:endParaRPr lang="en-US" altLang="en-US" sz="2400"/>
          </a:p>
        </p:txBody>
      </p:sp>
      <p:sp>
        <p:nvSpPr>
          <p:cNvPr id="10243" name="TextBox 6">
            <a:extLst>
              <a:ext uri="{FF2B5EF4-FFF2-40B4-BE49-F238E27FC236}">
                <a16:creationId xmlns:a16="http://schemas.microsoft.com/office/drawing/2014/main" id="{FC18D318-588B-80E8-6B51-F5F5C62F6270}"/>
              </a:ext>
            </a:extLst>
          </p:cNvPr>
          <p:cNvSpPr txBox="1">
            <a:spLocks noChangeArrowheads="1"/>
          </p:cNvSpPr>
          <p:nvPr/>
        </p:nvSpPr>
        <p:spPr bwMode="auto">
          <a:xfrm>
            <a:off x="5562600" y="18367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Mathew Mueller,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2017-2020</a:t>
            </a:r>
          </a:p>
        </p:txBody>
      </p:sp>
      <p:pic>
        <p:nvPicPr>
          <p:cNvPr id="10244" name="Picture 7">
            <a:extLst>
              <a:ext uri="{FF2B5EF4-FFF2-40B4-BE49-F238E27FC236}">
                <a16:creationId xmlns:a16="http://schemas.microsoft.com/office/drawing/2014/main" id="{E1A86668-70DE-0C1C-085A-5E6FF98D5D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55356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8">
            <a:extLst>
              <a:ext uri="{FF2B5EF4-FFF2-40B4-BE49-F238E27FC236}">
                <a16:creationId xmlns:a16="http://schemas.microsoft.com/office/drawing/2014/main" id="{DEBE0AA8-B211-E0CC-C055-1CFF0A08A7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4150" y="2819400"/>
            <a:ext cx="1619250"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4">
            <a:extLst>
              <a:ext uri="{FF2B5EF4-FFF2-40B4-BE49-F238E27FC236}">
                <a16:creationId xmlns:a16="http://schemas.microsoft.com/office/drawing/2014/main" id="{9DFBE4BC-63F9-D825-F8B6-3005C27619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828800"/>
            <a:ext cx="5087938"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9">
            <a:extLst>
              <a:ext uri="{FF2B5EF4-FFF2-40B4-BE49-F238E27FC236}">
                <a16:creationId xmlns:a16="http://schemas.microsoft.com/office/drawing/2014/main" id="{89C3B433-EFB9-EB61-8713-89F21B32DC0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160963"/>
            <a:ext cx="4572000"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1">
            <a:extLst>
              <a:ext uri="{FF2B5EF4-FFF2-40B4-BE49-F238E27FC236}">
                <a16:creationId xmlns:a16="http://schemas.microsoft.com/office/drawing/2014/main" id="{72F06363-1320-09B0-ABDE-B89C20453B27}"/>
              </a:ext>
            </a:extLst>
          </p:cNvPr>
          <p:cNvPicPr>
            <a:picLocks noChangeAspect="1"/>
          </p:cNvPicPr>
          <p:nvPr/>
        </p:nvPicPr>
        <p:blipFill>
          <a:blip r:embed="rId6">
            <a:extLst>
              <a:ext uri="{28A0092B-C50C-407E-A947-70E740481C1C}">
                <a14:useLocalDpi xmlns:a14="http://schemas.microsoft.com/office/drawing/2010/main" val="0"/>
              </a:ext>
            </a:extLst>
          </a:blip>
          <a:srcRect b="82353"/>
          <a:stretch>
            <a:fillRect/>
          </a:stretch>
        </p:blipFill>
        <p:spPr bwMode="auto">
          <a:xfrm>
            <a:off x="152400" y="5381625"/>
            <a:ext cx="5221288"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68680D7-C605-C77A-6DBB-6A9E4E158A91}"/>
              </a:ext>
            </a:extLst>
          </p:cNvPr>
          <p:cNvSpPr>
            <a:spLocks noGrp="1"/>
          </p:cNvSpPr>
          <p:nvPr>
            <p:ph type="title"/>
          </p:nvPr>
        </p:nvSpPr>
        <p:spPr>
          <a:xfrm>
            <a:off x="76200" y="457200"/>
            <a:ext cx="8991600" cy="990600"/>
          </a:xfrm>
        </p:spPr>
        <p:txBody>
          <a:bodyPr/>
          <a:lstStyle/>
          <a:p>
            <a:pPr algn="ctr"/>
            <a:r>
              <a:rPr lang="en-US" altLang="en-US" sz="1400">
                <a:latin typeface="Arial Rounded MT Bold" panose="020F0704030504030204" pitchFamily="34" charset="77"/>
                <a:ea typeface="Arial Rounded MT Bold" panose="020F0704030504030204" pitchFamily="34" charset="77"/>
                <a:cs typeface="Arial Rounded MT Bold" panose="020F0704030504030204" pitchFamily="34" charset="77"/>
              </a:rPr>
              <a:t>Evaluating Age as a Significant Predictor for Hospital Admission Through the Emergency Department </a:t>
            </a:r>
            <a:br>
              <a:rPr lang="en-US" altLang="en-US" sz="18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18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200">
                <a:latin typeface="Arial Rounded MT Bold" panose="020F0704030504030204" pitchFamily="34" charset="77"/>
                <a:ea typeface="Arial Rounded MT Bold" panose="020F0704030504030204" pitchFamily="34" charset="77"/>
                <a:cs typeface="Arial Rounded MT Bold" panose="020F0704030504030204" pitchFamily="34" charset="77"/>
              </a:rPr>
              <a:t>Marcello Migliore, DO, Mahammad Amir, DO, Zachary Shaver, DO Satheesh Gunaga, DO</a:t>
            </a:r>
            <a:br>
              <a:rPr lang="en-US" altLang="en-US" sz="12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r>
              <a:rPr lang="en-US" altLang="en-US" sz="10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1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400">
                <a:latin typeface="Arial Rounded MT Bold" panose="020F0704030504030204" pitchFamily="34" charset="77"/>
                <a:ea typeface="Arial Rounded MT Bold" panose="020F0704030504030204" pitchFamily="34" charset="77"/>
                <a:cs typeface="Arial Rounded MT Bold" panose="020F0704030504030204" pitchFamily="34" charset="77"/>
              </a:rPr>
              <a:t> Abstract Published in October 2019: Annals of Emergency Medicine </a:t>
            </a:r>
            <a:br>
              <a:rPr lang="en-US" altLang="en-US"/>
            </a:br>
            <a:endParaRPr lang="en-US" altLang="en-US"/>
          </a:p>
        </p:txBody>
      </p:sp>
      <p:pic>
        <p:nvPicPr>
          <p:cNvPr id="11267" name="Picture 5">
            <a:extLst>
              <a:ext uri="{FF2B5EF4-FFF2-40B4-BE49-F238E27FC236}">
                <a16:creationId xmlns:a16="http://schemas.microsoft.com/office/drawing/2014/main" id="{665C9B24-334C-E9DB-529C-D9124B584F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828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6">
            <a:extLst>
              <a:ext uri="{FF2B5EF4-FFF2-40B4-BE49-F238E27FC236}">
                <a16:creationId xmlns:a16="http://schemas.microsoft.com/office/drawing/2014/main" id="{51B8B35A-BFAD-5FBC-F75D-7DA600754388}"/>
              </a:ext>
            </a:extLst>
          </p:cNvPr>
          <p:cNvSpPr txBox="1">
            <a:spLocks noChangeArrowheads="1"/>
          </p:cNvSpPr>
          <p:nvPr/>
        </p:nvSpPr>
        <p:spPr bwMode="auto">
          <a:xfrm>
            <a:off x="6477000" y="1692275"/>
            <a:ext cx="25908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a:t>Published in Annals of Emergency Medicine, Oct. 2019, Volume 74, pg. S68</a:t>
            </a:r>
          </a:p>
          <a:p>
            <a:pPr>
              <a:buFont typeface="Wingdings" pitchFamily="2" charset="2"/>
              <a:buChar char="§"/>
            </a:pPr>
            <a:endParaRPr lang="en-US" altLang="en-US" sz="1400" b="1"/>
          </a:p>
          <a:p>
            <a:pPr>
              <a:buFont typeface="Wingdings" pitchFamily="2" charset="2"/>
              <a:buChar char="§"/>
            </a:pPr>
            <a:r>
              <a:rPr lang="en-US" altLang="en-US" sz="1400" b="1"/>
              <a:t>Presented Nationally at ACEP Scientific Assembly, October 2019.</a:t>
            </a:r>
          </a:p>
          <a:p>
            <a:pPr>
              <a:buFont typeface="Wingdings" pitchFamily="2" charset="2"/>
              <a:buChar char="§"/>
            </a:pPr>
            <a:endParaRPr lang="en-US" altLang="en-US" sz="1400" b="1"/>
          </a:p>
          <a:p>
            <a:pPr>
              <a:buFont typeface="Wingdings" pitchFamily="2" charset="2"/>
              <a:buChar char="§"/>
            </a:pPr>
            <a:r>
              <a:rPr lang="en-US" altLang="en-US" sz="1400" b="1"/>
              <a:t>Presented Regionally at Henry Ford Medical Education Research Forum in May 2020</a:t>
            </a:r>
          </a:p>
          <a:p>
            <a:pPr>
              <a:buFont typeface="Wingdings" pitchFamily="2" charset="2"/>
              <a:buChar char="§"/>
            </a:pPr>
            <a:endParaRPr lang="en-US" altLang="en-US" sz="1400" b="1"/>
          </a:p>
        </p:txBody>
      </p:sp>
      <p:pic>
        <p:nvPicPr>
          <p:cNvPr id="11269" name="Content Placeholder 3">
            <a:extLst>
              <a:ext uri="{FF2B5EF4-FFF2-40B4-BE49-F238E27FC236}">
                <a16:creationId xmlns:a16="http://schemas.microsoft.com/office/drawing/2014/main" id="{650762B9-9C59-CA1D-85F4-95F2431C9255}"/>
              </a:ext>
            </a:extLst>
          </p:cNvPr>
          <p:cNvPicPr>
            <a:picLocks noChangeAspect="1"/>
          </p:cNvPicPr>
          <p:nvPr/>
        </p:nvPicPr>
        <p:blipFill>
          <a:blip r:embed="rId3">
            <a:extLst>
              <a:ext uri="{28A0092B-C50C-407E-A947-70E740481C1C}">
                <a14:useLocalDpi xmlns:a14="http://schemas.microsoft.com/office/drawing/2010/main" val="0"/>
              </a:ext>
            </a:extLst>
          </a:blip>
          <a:srcRect r="4005"/>
          <a:stretch>
            <a:fillRect/>
          </a:stretch>
        </p:blipFill>
        <p:spPr bwMode="auto">
          <a:xfrm>
            <a:off x="76200" y="1676400"/>
            <a:ext cx="38798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9">
            <a:extLst>
              <a:ext uri="{FF2B5EF4-FFF2-40B4-BE49-F238E27FC236}">
                <a16:creationId xmlns:a16="http://schemas.microsoft.com/office/drawing/2014/main" id="{89D71B63-F19C-0B16-DD87-99DBF08B6F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24650" y="4648200"/>
            <a:ext cx="22860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2">
            <a:extLst>
              <a:ext uri="{FF2B5EF4-FFF2-40B4-BE49-F238E27FC236}">
                <a16:creationId xmlns:a16="http://schemas.microsoft.com/office/drawing/2014/main" id="{34E34BC0-9337-2798-5EEF-BF8329C1AE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800" y="5867400"/>
            <a:ext cx="2819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1">
            <a:extLst>
              <a:ext uri="{FF2B5EF4-FFF2-40B4-BE49-F238E27FC236}">
                <a16:creationId xmlns:a16="http://schemas.microsoft.com/office/drawing/2014/main" id="{A68AF1E6-7D87-A5D6-B85D-386F5625601E}"/>
              </a:ext>
            </a:extLst>
          </p:cNvPr>
          <p:cNvPicPr>
            <a:picLocks noChangeAspect="1"/>
          </p:cNvPicPr>
          <p:nvPr/>
        </p:nvPicPr>
        <p:blipFill>
          <a:blip r:embed="rId6">
            <a:extLst>
              <a:ext uri="{28A0092B-C50C-407E-A947-70E740481C1C}">
                <a14:useLocalDpi xmlns:a14="http://schemas.microsoft.com/office/drawing/2010/main" val="0"/>
              </a:ext>
            </a:extLst>
          </a:blip>
          <a:srcRect l="2042" t="18111" r="55103" b="-111"/>
          <a:stretch>
            <a:fillRect/>
          </a:stretch>
        </p:blipFill>
        <p:spPr bwMode="auto">
          <a:xfrm>
            <a:off x="4432300" y="4268788"/>
            <a:ext cx="1663700" cy="243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FEB9F34-F31D-F1F4-E423-D38F014074B1}"/>
              </a:ext>
            </a:extLst>
          </p:cNvPr>
          <p:cNvSpPr>
            <a:spLocks noGrp="1"/>
          </p:cNvSpPr>
          <p:nvPr>
            <p:ph type="title"/>
          </p:nvPr>
        </p:nvSpPr>
        <p:spPr>
          <a:xfrm>
            <a:off x="-152400" y="152400"/>
            <a:ext cx="9372600" cy="990600"/>
          </a:xfrm>
        </p:spPr>
        <p:txBody>
          <a:bodyPr/>
          <a:lstStyle/>
          <a:p>
            <a:pPr algn="ct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Screening for Balance and Vision Symptoms in Triage to Enhance Identification of Strokes in the the Emergency Department</a:t>
            </a:r>
            <a:b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100">
                <a:latin typeface="Arial Rounded MT Bold" panose="020F0704030504030204" pitchFamily="34" charset="77"/>
                <a:ea typeface="Arial Rounded MT Bold" panose="020F0704030504030204" pitchFamily="34" charset="77"/>
                <a:cs typeface="Arial Rounded MT Bold" panose="020F0704030504030204" pitchFamily="34" charset="77"/>
              </a:rPr>
              <a:t>Henry Tan, DO, Caroline Hannon, DO, Anu Gopalan, DO, Adam Alexander, DO, Thomas McKeown, MD, Satheesh Gunaga, DO</a:t>
            </a:r>
            <a:br>
              <a:rPr lang="en-US" altLang="en-US" sz="11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ea typeface="Arial Rounded MT Bold" panose="020F0704030504030204" pitchFamily="34" charset="77"/>
                <a:cs typeface="Arial Rounded MT Bold" panose="020F0704030504030204" pitchFamily="34" charset="77"/>
              </a:rPr>
              <a:t> </a:t>
            </a:r>
            <a:br>
              <a:rPr lang="en-US" altLang="en-US"/>
            </a:br>
            <a:r>
              <a:rPr lang="en-US" altLang="en-US" sz="1400">
                <a:latin typeface="Arial Rounded MT Bold" panose="020F0704030504030204" pitchFamily="34" charset="77"/>
                <a:ea typeface="Arial Rounded MT Bold" panose="020F0704030504030204" pitchFamily="34" charset="77"/>
                <a:cs typeface="Arial Rounded MT Bold" panose="020F0704030504030204" pitchFamily="34" charset="77"/>
              </a:rPr>
              <a:t>Abstract Published in October 2019: Annals of Emergency Medicine </a:t>
            </a:r>
            <a:endParaRPr lang="en-US" altLang="en-US" sz="1400"/>
          </a:p>
        </p:txBody>
      </p:sp>
      <p:pic>
        <p:nvPicPr>
          <p:cNvPr id="12291" name="Picture 5">
            <a:extLst>
              <a:ext uri="{FF2B5EF4-FFF2-40B4-BE49-F238E27FC236}">
                <a16:creationId xmlns:a16="http://schemas.microsoft.com/office/drawing/2014/main" id="{AAB8CC38-07C0-6E00-C759-A8528CB547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828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Content Placeholder 3">
            <a:extLst>
              <a:ext uri="{FF2B5EF4-FFF2-40B4-BE49-F238E27FC236}">
                <a16:creationId xmlns:a16="http://schemas.microsoft.com/office/drawing/2014/main" id="{2A0C2DEB-569E-97F8-2ACF-4453F15BCE7B}"/>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2400" y="1703388"/>
            <a:ext cx="3429000" cy="4926012"/>
          </a:xfrm>
        </p:spPr>
      </p:pic>
      <p:sp>
        <p:nvSpPr>
          <p:cNvPr id="12293" name="TextBox 6">
            <a:extLst>
              <a:ext uri="{FF2B5EF4-FFF2-40B4-BE49-F238E27FC236}">
                <a16:creationId xmlns:a16="http://schemas.microsoft.com/office/drawing/2014/main" id="{993BC180-488A-3C05-558A-002B1CC49C78}"/>
              </a:ext>
            </a:extLst>
          </p:cNvPr>
          <p:cNvSpPr txBox="1">
            <a:spLocks noChangeArrowheads="1"/>
          </p:cNvSpPr>
          <p:nvPr/>
        </p:nvSpPr>
        <p:spPr bwMode="auto">
          <a:xfrm>
            <a:off x="6248400" y="1752600"/>
            <a:ext cx="27432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a:t>Published in Annals of Emergency Medicine, Oct. 2019, Volume 74, pg. S81</a:t>
            </a:r>
          </a:p>
          <a:p>
            <a:pPr>
              <a:buFont typeface="Wingdings" pitchFamily="2" charset="2"/>
              <a:buChar char="§"/>
            </a:pPr>
            <a:endParaRPr lang="en-US" altLang="en-US" sz="1200" b="1"/>
          </a:p>
          <a:p>
            <a:pPr>
              <a:buFont typeface="Wingdings" pitchFamily="2" charset="2"/>
              <a:buChar char="§"/>
            </a:pPr>
            <a:r>
              <a:rPr lang="en-US" altLang="en-US" sz="1200" b="1"/>
              <a:t>Presented Nationally at ACEP Scientific Assembly, October 2019.</a:t>
            </a:r>
          </a:p>
          <a:p>
            <a:pPr>
              <a:buFont typeface="Wingdings" pitchFamily="2" charset="2"/>
              <a:buChar char="§"/>
            </a:pPr>
            <a:endParaRPr lang="en-US" altLang="en-US" sz="1200" b="1"/>
          </a:p>
          <a:p>
            <a:pPr>
              <a:buFont typeface="Wingdings" pitchFamily="2" charset="2"/>
              <a:buChar char="§"/>
            </a:pPr>
            <a:r>
              <a:rPr lang="en-US" altLang="en-US" sz="1200" b="1"/>
              <a:t>Presented Regionally at Henry Ford Medical Education Research Forum in April 2019</a:t>
            </a:r>
          </a:p>
          <a:p>
            <a:pPr>
              <a:buFont typeface="Wingdings" pitchFamily="2" charset="2"/>
              <a:buChar char="§"/>
            </a:pPr>
            <a:endParaRPr lang="en-US" altLang="en-US" sz="1200" b="1"/>
          </a:p>
          <a:p>
            <a:pPr>
              <a:buFont typeface="Wingdings" pitchFamily="2" charset="2"/>
              <a:buChar char="§"/>
            </a:pPr>
            <a:r>
              <a:rPr lang="en-US" altLang="en-US" sz="1200" b="1"/>
              <a:t>Presented Regionally at Michigan Osteopathic Association  Research Forum in April 2019</a:t>
            </a:r>
          </a:p>
        </p:txBody>
      </p:sp>
      <p:pic>
        <p:nvPicPr>
          <p:cNvPr id="12294" name="Picture 10">
            <a:extLst>
              <a:ext uri="{FF2B5EF4-FFF2-40B4-BE49-F238E27FC236}">
                <a16:creationId xmlns:a16="http://schemas.microsoft.com/office/drawing/2014/main" id="{AF17EB90-500D-DFD2-B02A-DE0BEA4A0A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59928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
            <a:extLst>
              <a:ext uri="{FF2B5EF4-FFF2-40B4-BE49-F238E27FC236}">
                <a16:creationId xmlns:a16="http://schemas.microsoft.com/office/drawing/2014/main" id="{DFED44B1-28AB-2278-3C88-80B16B9661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876800"/>
            <a:ext cx="23622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
            <a:extLst>
              <a:ext uri="{FF2B5EF4-FFF2-40B4-BE49-F238E27FC236}">
                <a16:creationId xmlns:a16="http://schemas.microsoft.com/office/drawing/2014/main" id="{29EEBC7B-88A5-9143-866E-B201BB1CBD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81488" y="4343400"/>
            <a:ext cx="1204912"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EE263D1F-191A-18A0-0A63-B262E9CCE150}"/>
              </a:ext>
            </a:extLst>
          </p:cNvPr>
          <p:cNvSpPr>
            <a:spLocks noGrp="1"/>
          </p:cNvSpPr>
          <p:nvPr>
            <p:ph type="title"/>
          </p:nvPr>
        </p:nvSpPr>
        <p:spPr>
          <a:xfrm>
            <a:off x="152400" y="457200"/>
            <a:ext cx="8839200" cy="990600"/>
          </a:xfrm>
        </p:spPr>
        <p:txBody>
          <a:bodyPr/>
          <a:lstStyle/>
          <a:p>
            <a:pPr algn="ctr"/>
            <a:r>
              <a:rPr lang="en-US" altLang="en-US" sz="2000" dirty="0">
                <a:latin typeface="Arial Rounded MT Bold" panose="020F0704030504030204" pitchFamily="34" charset="77"/>
                <a:ea typeface="Arial Rounded MT Bold" panose="020F0704030504030204" pitchFamily="34" charset="77"/>
                <a:cs typeface="Arial Rounded MT Bold" panose="020F0704030504030204" pitchFamily="34" charset="77"/>
              </a:rPr>
              <a:t>Tracking Physical Activity and Sleep Patterns in Emergency Medicine Residents Using Wearable Activity Monitors</a:t>
            </a:r>
            <a:br>
              <a:rPr lang="en-US" altLang="en-US" sz="2000" dirty="0"/>
            </a:br>
            <a:r>
              <a:rPr lang="en-US" altLang="en-US" sz="1600" dirty="0"/>
              <a:t>Satheesh </a:t>
            </a:r>
            <a:r>
              <a:rPr lang="en-US" altLang="en-US" sz="1600" dirty="0" err="1"/>
              <a:t>Gunaga</a:t>
            </a:r>
            <a:r>
              <a:rPr lang="en-US" altLang="en-US" sz="1600" dirty="0"/>
              <a:t>, DO, Jesse Park, DO, Brian Obrycki, DO, Ryan Spencer, DO</a:t>
            </a:r>
            <a:r>
              <a:rPr lang="en-US" altLang="en-US" sz="2000" dirty="0"/>
              <a:t> </a:t>
            </a:r>
            <a:br>
              <a:rPr lang="en-US" altLang="en-US" sz="2000" dirty="0"/>
            </a:br>
            <a:r>
              <a:rPr lang="en-US" altLang="en-US" sz="800" dirty="0"/>
              <a:t> </a:t>
            </a:r>
            <a:br>
              <a:rPr lang="en-US" altLang="en-US" dirty="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dirty="0">
                <a:latin typeface="Arial Rounded MT Bold" panose="020F0704030504030204" pitchFamily="34" charset="77"/>
                <a:ea typeface="Arial Rounded MT Bold" panose="020F0704030504030204" pitchFamily="34" charset="77"/>
                <a:cs typeface="Arial Rounded MT Bold" panose="020F0704030504030204" pitchFamily="34" charset="77"/>
              </a:rPr>
              <a:t>Abstract Published in October 2019: Annals of Emergency Medicine </a:t>
            </a:r>
            <a:br>
              <a:rPr lang="en-US" altLang="en-US" dirty="0"/>
            </a:br>
            <a:endParaRPr lang="en-US" altLang="en-US" dirty="0"/>
          </a:p>
        </p:txBody>
      </p:sp>
      <p:pic>
        <p:nvPicPr>
          <p:cNvPr id="13315" name="Picture 5">
            <a:extLst>
              <a:ext uri="{FF2B5EF4-FFF2-40B4-BE49-F238E27FC236}">
                <a16:creationId xmlns:a16="http://schemas.microsoft.com/office/drawing/2014/main" id="{7810F5DC-A17B-2DE3-2FBF-ADDBC32617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84613" y="1828800"/>
            <a:ext cx="2211387"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2">
            <a:extLst>
              <a:ext uri="{FF2B5EF4-FFF2-40B4-BE49-F238E27FC236}">
                <a16:creationId xmlns:a16="http://schemas.microsoft.com/office/drawing/2014/main" id="{D4845DB0-6186-6A0D-5B5F-C66A65CFA6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724400"/>
            <a:ext cx="1752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
            <a:extLst>
              <a:ext uri="{FF2B5EF4-FFF2-40B4-BE49-F238E27FC236}">
                <a16:creationId xmlns:a16="http://schemas.microsoft.com/office/drawing/2014/main" id="{5FF62930-2BA1-DAC6-891B-B64765777D7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3038" y="1676400"/>
            <a:ext cx="36147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a:extLst>
              <a:ext uri="{FF2B5EF4-FFF2-40B4-BE49-F238E27FC236}">
                <a16:creationId xmlns:a16="http://schemas.microsoft.com/office/drawing/2014/main" id="{6BDFAAC1-0A28-3D7A-6E22-1353A7D2D30B}"/>
              </a:ext>
            </a:extLst>
          </p:cNvPr>
          <p:cNvPicPr>
            <a:picLocks noChangeAspect="1"/>
          </p:cNvPicPr>
          <p:nvPr/>
        </p:nvPicPr>
        <p:blipFill>
          <a:blip r:embed="rId5">
            <a:extLst>
              <a:ext uri="{28A0092B-C50C-407E-A947-70E740481C1C}">
                <a14:useLocalDpi xmlns:a14="http://schemas.microsoft.com/office/drawing/2010/main" val="0"/>
              </a:ext>
            </a:extLst>
          </a:blip>
          <a:srcRect b="57727"/>
          <a:stretch>
            <a:fillRect/>
          </a:stretch>
        </p:blipFill>
        <p:spPr bwMode="auto">
          <a:xfrm>
            <a:off x="179388" y="2819400"/>
            <a:ext cx="3276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Box 6">
            <a:extLst>
              <a:ext uri="{FF2B5EF4-FFF2-40B4-BE49-F238E27FC236}">
                <a16:creationId xmlns:a16="http://schemas.microsoft.com/office/drawing/2014/main" id="{E57B462D-D8FC-B366-2C6C-4D623479BF92}"/>
              </a:ext>
            </a:extLst>
          </p:cNvPr>
          <p:cNvSpPr txBox="1">
            <a:spLocks noChangeArrowheads="1"/>
          </p:cNvSpPr>
          <p:nvPr/>
        </p:nvSpPr>
        <p:spPr bwMode="auto">
          <a:xfrm>
            <a:off x="6248400" y="1781175"/>
            <a:ext cx="27432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a:t>Published in Annals of Emergency Medicine, Oct. 2019, Volume 74, pg. S110</a:t>
            </a:r>
          </a:p>
          <a:p>
            <a:pPr>
              <a:buFont typeface="Wingdings" pitchFamily="2" charset="2"/>
              <a:buChar char="§"/>
            </a:pPr>
            <a:endParaRPr lang="en-US" altLang="en-US" sz="1400" b="1"/>
          </a:p>
          <a:p>
            <a:pPr>
              <a:buFont typeface="Wingdings" pitchFamily="2" charset="2"/>
              <a:buChar char="§"/>
            </a:pPr>
            <a:r>
              <a:rPr lang="en-US" altLang="en-US" sz="1400" b="1"/>
              <a:t>Presented Nationally at ACEP Scientific Assembly, October 2019.</a:t>
            </a:r>
          </a:p>
          <a:p>
            <a:pPr>
              <a:buFont typeface="Wingdings" pitchFamily="2" charset="2"/>
              <a:buChar char="§"/>
            </a:pPr>
            <a:endParaRPr lang="en-US" altLang="en-US" sz="1400" b="1"/>
          </a:p>
          <a:p>
            <a:pPr>
              <a:buFont typeface="Wingdings" pitchFamily="2" charset="2"/>
              <a:buChar char="§"/>
            </a:pPr>
            <a:r>
              <a:rPr lang="en-US" altLang="en-US" sz="1400" b="1"/>
              <a:t>Presented Regionally at Henry Ford Medical Education Research Forum in May 2020</a:t>
            </a:r>
          </a:p>
          <a:p>
            <a:pPr>
              <a:buFont typeface="Wingdings" pitchFamily="2" charset="2"/>
              <a:buChar char="§"/>
            </a:pPr>
            <a:endParaRPr lang="en-US" altLang="en-US" sz="1400" b="1"/>
          </a:p>
          <a:p>
            <a:pPr>
              <a:buFont typeface="Wingdings" pitchFamily="2" charset="2"/>
              <a:buChar char="§"/>
            </a:pPr>
            <a:r>
              <a:rPr lang="en-US" altLang="en-US" sz="1400" b="1"/>
              <a:t>Presented Regionally at Michigan Osteopathic Association  Research Forum in April 2019</a:t>
            </a:r>
          </a:p>
        </p:txBody>
      </p:sp>
      <p:pic>
        <p:nvPicPr>
          <p:cNvPr id="13320" name="Picture 11">
            <a:extLst>
              <a:ext uri="{FF2B5EF4-FFF2-40B4-BE49-F238E27FC236}">
                <a16:creationId xmlns:a16="http://schemas.microsoft.com/office/drawing/2014/main" id="{3C9BE2EF-915B-D2C7-3009-4E340BFB391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43300" y="41910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A72E020A-FD5B-3B46-BC2A-30DE07F40F9F}"/>
              </a:ext>
            </a:extLst>
          </p:cNvPr>
          <p:cNvSpPr>
            <a:spLocks noGrp="1"/>
          </p:cNvSpPr>
          <p:nvPr>
            <p:ph type="title"/>
          </p:nvPr>
        </p:nvSpPr>
        <p:spPr>
          <a:xfrm>
            <a:off x="76200" y="5334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A Tubo-Ovarian Abscess Mimicking an Appendiceal Abscess: A Rare Presentation of Streptococcus Agalactiae</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000"/>
              <a:t> Manuscript Published in August 2019: Oxford Medical Case Reports</a:t>
            </a:r>
            <a:br>
              <a:rPr lang="en-US" altLang="en-US" sz="2000"/>
            </a:br>
            <a:br>
              <a:rPr lang="en-US" altLang="en-US" sz="2400"/>
            </a:br>
            <a:endParaRPr lang="en-US" altLang="en-US" sz="2400"/>
          </a:p>
        </p:txBody>
      </p:sp>
      <p:sp>
        <p:nvSpPr>
          <p:cNvPr id="14339" name="TextBox 6">
            <a:extLst>
              <a:ext uri="{FF2B5EF4-FFF2-40B4-BE49-F238E27FC236}">
                <a16:creationId xmlns:a16="http://schemas.microsoft.com/office/drawing/2014/main" id="{98A38407-56CA-7DF1-44F8-A9EC231E1891}"/>
              </a:ext>
            </a:extLst>
          </p:cNvPr>
          <p:cNvSpPr txBox="1">
            <a:spLocks noChangeArrowheads="1"/>
          </p:cNvSpPr>
          <p:nvPr/>
        </p:nvSpPr>
        <p:spPr bwMode="auto">
          <a:xfrm>
            <a:off x="5562600" y="18367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Jonathan Zygowiec, DO</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2016-2019</a:t>
            </a:r>
          </a:p>
        </p:txBody>
      </p:sp>
      <p:pic>
        <p:nvPicPr>
          <p:cNvPr id="14340" name="Picture 7">
            <a:extLst>
              <a:ext uri="{FF2B5EF4-FFF2-40B4-BE49-F238E27FC236}">
                <a16:creationId xmlns:a16="http://schemas.microsoft.com/office/drawing/2014/main" id="{C9D73102-3B43-B582-070B-955FF3667E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51546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Content Placeholder 3">
            <a:extLst>
              <a:ext uri="{FF2B5EF4-FFF2-40B4-BE49-F238E27FC236}">
                <a16:creationId xmlns:a16="http://schemas.microsoft.com/office/drawing/2014/main" id="{BF3461FF-B764-E338-29CE-23B939E593B5}"/>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2400" y="1820863"/>
            <a:ext cx="5251450" cy="3135312"/>
          </a:xfrm>
        </p:spPr>
      </p:pic>
      <p:pic>
        <p:nvPicPr>
          <p:cNvPr id="14342" name="Picture 9">
            <a:extLst>
              <a:ext uri="{FF2B5EF4-FFF2-40B4-BE49-F238E27FC236}">
                <a16:creationId xmlns:a16="http://schemas.microsoft.com/office/drawing/2014/main" id="{6C33FE47-7EE0-533E-0469-16FF8D5EDFC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5025" y="5203825"/>
            <a:ext cx="3660775"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10">
            <a:extLst>
              <a:ext uri="{FF2B5EF4-FFF2-40B4-BE49-F238E27FC236}">
                <a16:creationId xmlns:a16="http://schemas.microsoft.com/office/drawing/2014/main" id="{99DC608A-5137-D699-7FCC-E659CFC5F3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91275" y="2895600"/>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CFFA3BBE-F3C2-5710-0D2C-86DFDBE59AE5}"/>
              </a:ext>
            </a:extLst>
          </p:cNvPr>
          <p:cNvSpPr>
            <a:spLocks noGrp="1"/>
          </p:cNvSpPr>
          <p:nvPr>
            <p:ph type="title"/>
          </p:nvPr>
        </p:nvSpPr>
        <p:spPr>
          <a:xfrm>
            <a:off x="76200" y="304800"/>
            <a:ext cx="8991600" cy="990600"/>
          </a:xfrm>
        </p:spPr>
        <p:txBody>
          <a:bodyPr/>
          <a:lstStyle/>
          <a:p>
            <a:pPr algn="ctr"/>
            <a:r>
              <a:rPr lang="en-US" altLang="en-US" sz="1800">
                <a:latin typeface="Arial Rounded MT Bold" panose="020F0704030504030204" pitchFamily="34" charset="77"/>
                <a:ea typeface="Arial Rounded MT Bold" panose="020F0704030504030204" pitchFamily="34" charset="77"/>
                <a:cs typeface="Arial Rounded MT Bold" panose="020F0704030504030204" pitchFamily="34" charset="77"/>
              </a:rPr>
              <a:t>Perforated Small Intestine: A Case of a Delayed Presentation of an Intra-Abdominal Injury in a Pediatric Patient with a Seatbelt Sign</a:t>
            </a:r>
            <a:br>
              <a:rPr lang="en-US" altLang="en-US" sz="2000"/>
            </a:br>
            <a:r>
              <a:rPr lang="en-US" altLang="en-US" sz="1800"/>
              <a:t> Manuscript Published in August 2019: Clinical Medicine Insights: Pediatrics </a:t>
            </a:r>
            <a:br>
              <a:rPr lang="en-US" altLang="en-US" sz="2400"/>
            </a:br>
            <a:endParaRPr lang="en-US" altLang="en-US" sz="2400"/>
          </a:p>
        </p:txBody>
      </p:sp>
      <p:sp>
        <p:nvSpPr>
          <p:cNvPr id="15363" name="TextBox 6">
            <a:extLst>
              <a:ext uri="{FF2B5EF4-FFF2-40B4-BE49-F238E27FC236}">
                <a16:creationId xmlns:a16="http://schemas.microsoft.com/office/drawing/2014/main" id="{086A6C85-669E-C66F-5235-52E85B01078B}"/>
              </a:ext>
            </a:extLst>
          </p:cNvPr>
          <p:cNvSpPr txBox="1">
            <a:spLocks noChangeArrowheads="1"/>
          </p:cNvSpPr>
          <p:nvPr/>
        </p:nvSpPr>
        <p:spPr bwMode="auto">
          <a:xfrm>
            <a:off x="5562600" y="18367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Jonathan Zygowiec, DO</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2016-2019</a:t>
            </a:r>
          </a:p>
        </p:txBody>
      </p:sp>
      <p:pic>
        <p:nvPicPr>
          <p:cNvPr id="15364" name="Picture 7">
            <a:extLst>
              <a:ext uri="{FF2B5EF4-FFF2-40B4-BE49-F238E27FC236}">
                <a16:creationId xmlns:a16="http://schemas.microsoft.com/office/drawing/2014/main" id="{D30F8570-E4BD-C28C-F7FF-97D1DC5D49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51054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Content Placeholder 3">
            <a:extLst>
              <a:ext uri="{FF2B5EF4-FFF2-40B4-BE49-F238E27FC236}">
                <a16:creationId xmlns:a16="http://schemas.microsoft.com/office/drawing/2014/main" id="{C86B266D-C4E8-DC12-3667-A4788FAF26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5925" y="1912938"/>
            <a:ext cx="5299075" cy="311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3">
            <a:extLst>
              <a:ext uri="{FF2B5EF4-FFF2-40B4-BE49-F238E27FC236}">
                <a16:creationId xmlns:a16="http://schemas.microsoft.com/office/drawing/2014/main" id="{3D2293DA-77B2-0089-45D4-579B407B4730}"/>
              </a:ext>
            </a:extLst>
          </p:cNvPr>
          <p:cNvPicPr>
            <a:picLocks noChangeAspect="1"/>
          </p:cNvPicPr>
          <p:nvPr/>
        </p:nvPicPr>
        <p:blipFill>
          <a:blip r:embed="rId4">
            <a:extLst>
              <a:ext uri="{28A0092B-C50C-407E-A947-70E740481C1C}">
                <a14:useLocalDpi xmlns:a14="http://schemas.microsoft.com/office/drawing/2010/main" val="0"/>
              </a:ext>
            </a:extLst>
          </a:blip>
          <a:srcRect l="14517" r="12901"/>
          <a:stretch>
            <a:fillRect/>
          </a:stretch>
        </p:blipFill>
        <p:spPr bwMode="auto">
          <a:xfrm>
            <a:off x="533400" y="5181600"/>
            <a:ext cx="11430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0">
            <a:extLst>
              <a:ext uri="{FF2B5EF4-FFF2-40B4-BE49-F238E27FC236}">
                <a16:creationId xmlns:a16="http://schemas.microsoft.com/office/drawing/2014/main" id="{F5200325-460B-0A6B-39C4-7DC47ED31C9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2990850"/>
            <a:ext cx="18859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46D3B83-2497-460A-F7CB-695C0B3A967D}"/>
              </a:ext>
            </a:extLst>
          </p:cNvPr>
          <p:cNvSpPr>
            <a:spLocks noGrp="1"/>
          </p:cNvSpPr>
          <p:nvPr>
            <p:ph type="title"/>
          </p:nvPr>
        </p:nvSpPr>
        <p:spPr>
          <a:xfrm>
            <a:off x="76200" y="3810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PARP1 is Required for Preserving Telomeric </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Integrity but is Dispensable for A-NHEJ</a:t>
            </a:r>
            <a:br>
              <a:rPr lang="en-US" altLang="en-US" sz="2000"/>
            </a:br>
            <a:r>
              <a:rPr lang="en-US" altLang="en-US" sz="2400"/>
              <a:t> </a:t>
            </a:r>
            <a:r>
              <a:rPr lang="en-US" altLang="en-US" sz="2000"/>
              <a:t>Manuscript</a:t>
            </a:r>
            <a:r>
              <a:rPr lang="en-US" altLang="en-US" sz="2400"/>
              <a:t> </a:t>
            </a:r>
            <a:r>
              <a:rPr lang="en-US" altLang="en-US" sz="2000"/>
              <a:t>Published in October 2018: Oncotarget</a:t>
            </a:r>
            <a:br>
              <a:rPr lang="en-US" altLang="en-US" sz="2400"/>
            </a:br>
            <a:endParaRPr lang="en-US" altLang="en-US" sz="2400"/>
          </a:p>
        </p:txBody>
      </p:sp>
      <p:pic>
        <p:nvPicPr>
          <p:cNvPr id="16387" name="Content Placeholder 3">
            <a:extLst>
              <a:ext uri="{FF2B5EF4-FFF2-40B4-BE49-F238E27FC236}">
                <a16:creationId xmlns:a16="http://schemas.microsoft.com/office/drawing/2014/main" id="{C7D846A4-1090-4BBB-75A6-9BCF43921E0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0800" y="1676400"/>
            <a:ext cx="5403850" cy="2632075"/>
          </a:xfrm>
        </p:spPr>
      </p:pic>
      <p:pic>
        <p:nvPicPr>
          <p:cNvPr id="16388" name="Picture 5">
            <a:extLst>
              <a:ext uri="{FF2B5EF4-FFF2-40B4-BE49-F238E27FC236}">
                <a16:creationId xmlns:a16="http://schemas.microsoft.com/office/drawing/2014/main" id="{7B25D667-A989-6FB2-55A8-FC6842548A3D}"/>
              </a:ext>
            </a:extLst>
          </p:cNvPr>
          <p:cNvPicPr>
            <a:picLocks noChangeAspect="1"/>
          </p:cNvPicPr>
          <p:nvPr/>
        </p:nvPicPr>
        <p:blipFill>
          <a:blip r:embed="rId3">
            <a:extLst>
              <a:ext uri="{28A0092B-C50C-407E-A947-70E740481C1C}">
                <a14:useLocalDpi xmlns:a14="http://schemas.microsoft.com/office/drawing/2010/main" val="0"/>
              </a:ext>
            </a:extLst>
          </a:blip>
          <a:srcRect t="32222" b="32222"/>
          <a:stretch>
            <a:fillRect/>
          </a:stretch>
        </p:blipFill>
        <p:spPr bwMode="auto">
          <a:xfrm>
            <a:off x="273050" y="4611688"/>
            <a:ext cx="5130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Box 6">
            <a:extLst>
              <a:ext uri="{FF2B5EF4-FFF2-40B4-BE49-F238E27FC236}">
                <a16:creationId xmlns:a16="http://schemas.microsoft.com/office/drawing/2014/main" id="{4CBB7C2E-B9CA-98DF-9288-063CF8145991}"/>
              </a:ext>
            </a:extLst>
          </p:cNvPr>
          <p:cNvSpPr txBox="1">
            <a:spLocks noChangeArrowheads="1"/>
          </p:cNvSpPr>
          <p:nvPr/>
        </p:nvSpPr>
        <p:spPr bwMode="auto">
          <a:xfrm>
            <a:off x="5562600" y="18367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Mathew Mueller,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2017-2020</a:t>
            </a:r>
          </a:p>
        </p:txBody>
      </p:sp>
      <p:pic>
        <p:nvPicPr>
          <p:cNvPr id="16390" name="Picture 7">
            <a:extLst>
              <a:ext uri="{FF2B5EF4-FFF2-40B4-BE49-F238E27FC236}">
                <a16:creationId xmlns:a16="http://schemas.microsoft.com/office/drawing/2014/main" id="{91159BBC-49A7-8849-24CF-4BA86D86E7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55356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8">
            <a:extLst>
              <a:ext uri="{FF2B5EF4-FFF2-40B4-BE49-F238E27FC236}">
                <a16:creationId xmlns:a16="http://schemas.microsoft.com/office/drawing/2014/main" id="{8CC83DCA-35BE-B0BE-B194-17BD96BD57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34150" y="2819400"/>
            <a:ext cx="1619250"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DCAF5E1A-58AB-DB99-048F-FC925F8EF033}"/>
              </a:ext>
            </a:extLst>
          </p:cNvPr>
          <p:cNvSpPr>
            <a:spLocks noGrp="1"/>
          </p:cNvSpPr>
          <p:nvPr>
            <p:ph type="title"/>
          </p:nvPr>
        </p:nvSpPr>
        <p:spPr>
          <a:xfrm>
            <a:off x="76200" y="304800"/>
            <a:ext cx="8991600" cy="990600"/>
          </a:xfrm>
        </p:spPr>
        <p:txBody>
          <a:bodyPr/>
          <a:lstStyle/>
          <a:p>
            <a:pPr algn="ctr"/>
            <a:r>
              <a:rPr lang="en-US" altLang="en-US" sz="2800">
                <a:latin typeface="Arial Rounded MT Bold" panose="020F0704030504030204" pitchFamily="34" charset="77"/>
                <a:ea typeface="Arial Rounded MT Bold" panose="020F0704030504030204" pitchFamily="34" charset="77"/>
                <a:cs typeface="Arial Rounded MT Bold" panose="020F0704030504030204" pitchFamily="34" charset="77"/>
              </a:rPr>
              <a:t>Challenge of Intravascular Volume </a:t>
            </a:r>
            <a:br>
              <a:rPr lang="en-US" altLang="en-US" sz="28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800">
                <a:latin typeface="Arial Rounded MT Bold" panose="020F0704030504030204" pitchFamily="34" charset="77"/>
                <a:ea typeface="Arial Rounded MT Bold" panose="020F0704030504030204" pitchFamily="34" charset="77"/>
                <a:cs typeface="Arial Rounded MT Bold" panose="020F0704030504030204" pitchFamily="34" charset="77"/>
              </a:rPr>
              <a:t>Assessment in Acute Ischemic Stroke</a:t>
            </a:r>
            <a:br>
              <a:rPr lang="en-US" altLang="en-US" sz="28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400"/>
              <a:t> </a:t>
            </a:r>
            <a:r>
              <a:rPr lang="en-US" altLang="en-US" sz="2000"/>
              <a:t>Manuscript Published in March of 2018: American Journal of Emergency Medicine</a:t>
            </a:r>
            <a:br>
              <a:rPr lang="en-US" altLang="en-US" sz="2400"/>
            </a:br>
            <a:endParaRPr lang="en-US" altLang="en-US" sz="2400"/>
          </a:p>
        </p:txBody>
      </p:sp>
      <p:sp>
        <p:nvSpPr>
          <p:cNvPr id="17411" name="TextBox 6">
            <a:extLst>
              <a:ext uri="{FF2B5EF4-FFF2-40B4-BE49-F238E27FC236}">
                <a16:creationId xmlns:a16="http://schemas.microsoft.com/office/drawing/2014/main" id="{32F55A33-4830-02A2-A534-DBA0FEE61431}"/>
              </a:ext>
            </a:extLst>
          </p:cNvPr>
          <p:cNvSpPr txBox="1">
            <a:spLocks noChangeArrowheads="1"/>
          </p:cNvSpPr>
          <p:nvPr/>
        </p:nvSpPr>
        <p:spPr bwMode="auto">
          <a:xfrm>
            <a:off x="57150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Jessica Corcoran, MD</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2015 - Present</a:t>
            </a:r>
          </a:p>
        </p:txBody>
      </p:sp>
      <p:pic>
        <p:nvPicPr>
          <p:cNvPr id="17412" name="Picture 7">
            <a:extLst>
              <a:ext uri="{FF2B5EF4-FFF2-40B4-BE49-F238E27FC236}">
                <a16:creationId xmlns:a16="http://schemas.microsoft.com/office/drawing/2014/main" id="{791F18D0-7FA5-B32B-E2D9-D3C9D4D2D2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81700" y="54102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2">
            <a:extLst>
              <a:ext uri="{FF2B5EF4-FFF2-40B4-BE49-F238E27FC236}">
                <a16:creationId xmlns:a16="http://schemas.microsoft.com/office/drawing/2014/main" id="{DC4F1490-2040-E231-2EB7-C568A10B1C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81175"/>
            <a:ext cx="567372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4">
            <a:extLst>
              <a:ext uri="{FF2B5EF4-FFF2-40B4-BE49-F238E27FC236}">
                <a16:creationId xmlns:a16="http://schemas.microsoft.com/office/drawing/2014/main" id="{39FAD4E0-37FD-5650-D2BB-5E90F8254681}"/>
              </a:ext>
            </a:extLst>
          </p:cNvPr>
          <p:cNvPicPr>
            <a:picLocks noChangeAspect="1"/>
          </p:cNvPicPr>
          <p:nvPr/>
        </p:nvPicPr>
        <p:blipFill>
          <a:blip r:embed="rId4">
            <a:extLst>
              <a:ext uri="{28A0092B-C50C-407E-A947-70E740481C1C}">
                <a14:useLocalDpi xmlns:a14="http://schemas.microsoft.com/office/drawing/2010/main" val="0"/>
              </a:ext>
            </a:extLst>
          </a:blip>
          <a:srcRect l="2242" t="6189" r="2875" b="39999"/>
          <a:stretch>
            <a:fillRect/>
          </a:stretch>
        </p:blipFill>
        <p:spPr bwMode="auto">
          <a:xfrm>
            <a:off x="304800" y="4495800"/>
            <a:ext cx="51816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
            <a:extLst>
              <a:ext uri="{FF2B5EF4-FFF2-40B4-BE49-F238E27FC236}">
                <a16:creationId xmlns:a16="http://schemas.microsoft.com/office/drawing/2014/main" id="{9B5E37B4-623F-0349-9135-A630F1A11FD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2682875"/>
            <a:ext cx="1966913"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2CCA394-F86E-BAAC-7EE5-4AFC6ACE11BF}"/>
              </a:ext>
            </a:extLst>
          </p:cNvPr>
          <p:cNvSpPr>
            <a:spLocks noGrp="1"/>
          </p:cNvSpPr>
          <p:nvPr>
            <p:ph type="title"/>
          </p:nvPr>
        </p:nvSpPr>
        <p:spPr>
          <a:xfrm>
            <a:off x="152400" y="457200"/>
            <a:ext cx="8839200" cy="990600"/>
          </a:xfrm>
        </p:spPr>
        <p:txBody>
          <a:bodyPr/>
          <a:lstStyle/>
          <a:p>
            <a:pPr algn="ctr"/>
            <a: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t>Surveying Maternal Experiences and Perceptions in Female Emergency Physicians</a:t>
            </a:r>
            <a:b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18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t>Lindsey McDonald, DO, Agata Dow, MD, Zachary Illg, DO, Satheesh Gunaga, DO</a:t>
            </a:r>
            <a:b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t>Abstract Published in October 2017: Annals of Emergency Medicine</a:t>
            </a:r>
            <a:br>
              <a:rPr lang="en-US" altLang="en-US"/>
            </a:br>
            <a:endParaRPr lang="en-US" altLang="en-US"/>
          </a:p>
        </p:txBody>
      </p:sp>
      <p:pic>
        <p:nvPicPr>
          <p:cNvPr id="18435" name="Picture 4">
            <a:extLst>
              <a:ext uri="{FF2B5EF4-FFF2-40B4-BE49-F238E27FC236}">
                <a16:creationId xmlns:a16="http://schemas.microsoft.com/office/drawing/2014/main" id="{03764DB7-76ED-6A95-BF70-1C2A3892D450}"/>
              </a:ext>
            </a:extLst>
          </p:cNvPr>
          <p:cNvPicPr>
            <a:picLocks noChangeAspect="1"/>
          </p:cNvPicPr>
          <p:nvPr/>
        </p:nvPicPr>
        <p:blipFill>
          <a:blip r:embed="rId2">
            <a:extLst>
              <a:ext uri="{28A0092B-C50C-407E-A947-70E740481C1C}">
                <a14:useLocalDpi xmlns:a14="http://schemas.microsoft.com/office/drawing/2010/main" val="0"/>
              </a:ext>
            </a:extLst>
          </a:blip>
          <a:srcRect t="291" b="-6995"/>
          <a:stretch>
            <a:fillRect/>
          </a:stretch>
        </p:blipFill>
        <p:spPr bwMode="auto">
          <a:xfrm>
            <a:off x="76200" y="1744663"/>
            <a:ext cx="3505200" cy="541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5">
            <a:extLst>
              <a:ext uri="{FF2B5EF4-FFF2-40B4-BE49-F238E27FC236}">
                <a16:creationId xmlns:a16="http://schemas.microsoft.com/office/drawing/2014/main" id="{D517FF40-8F6C-1446-6E68-BBE8C929124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7526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Box 6">
            <a:extLst>
              <a:ext uri="{FF2B5EF4-FFF2-40B4-BE49-F238E27FC236}">
                <a16:creationId xmlns:a16="http://schemas.microsoft.com/office/drawing/2014/main" id="{BC84F5B1-D803-8D2A-920D-DEE21616D2ED}"/>
              </a:ext>
            </a:extLst>
          </p:cNvPr>
          <p:cNvSpPr txBox="1">
            <a:spLocks noChangeArrowheads="1"/>
          </p:cNvSpPr>
          <p:nvPr/>
        </p:nvSpPr>
        <p:spPr bwMode="auto">
          <a:xfrm>
            <a:off x="3657600" y="3817938"/>
            <a:ext cx="25146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100" b="1"/>
              <a:t>Published in Annals of Emergency Medicine, Oct. 2017, pg. S840</a:t>
            </a:r>
          </a:p>
          <a:p>
            <a:pPr>
              <a:buFont typeface="Wingdings" pitchFamily="2" charset="2"/>
              <a:buChar char="§"/>
            </a:pPr>
            <a:endParaRPr lang="en-US" altLang="en-US" sz="1100" b="1"/>
          </a:p>
          <a:p>
            <a:pPr>
              <a:buFont typeface="Wingdings" pitchFamily="2" charset="2"/>
              <a:buChar char="§"/>
            </a:pPr>
            <a:r>
              <a:rPr lang="en-US" altLang="en-US" sz="1100" b="1"/>
              <a:t>Presented Nationally at ACEP Scientific Assembly, October 2017.</a:t>
            </a:r>
          </a:p>
          <a:p>
            <a:pPr>
              <a:buFont typeface="Wingdings" pitchFamily="2" charset="2"/>
              <a:buChar char="§"/>
            </a:pPr>
            <a:endParaRPr lang="en-US" altLang="en-US" sz="1100" b="1"/>
          </a:p>
          <a:p>
            <a:pPr>
              <a:buFont typeface="Wingdings" pitchFamily="2" charset="2"/>
              <a:buChar char="§"/>
            </a:pPr>
            <a:r>
              <a:rPr lang="en-US" altLang="en-US" sz="1100" b="1"/>
              <a:t>Presented Regionally at Henry Ford Medical Education Research Forum in April 2018</a:t>
            </a:r>
          </a:p>
          <a:p>
            <a:pPr>
              <a:buFont typeface="Wingdings" pitchFamily="2" charset="2"/>
              <a:buChar char="§"/>
            </a:pPr>
            <a:endParaRPr lang="en-US" altLang="en-US" sz="1100" b="1"/>
          </a:p>
          <a:p>
            <a:pPr>
              <a:buFont typeface="Wingdings" pitchFamily="2" charset="2"/>
              <a:buChar char="§"/>
            </a:pPr>
            <a:r>
              <a:rPr lang="en-US" altLang="en-US" sz="1100" b="1"/>
              <a:t>Presented Regionally at EMRAM  Research Forum in April 2017</a:t>
            </a:r>
          </a:p>
        </p:txBody>
      </p:sp>
      <p:pic>
        <p:nvPicPr>
          <p:cNvPr id="18438" name="Picture 6">
            <a:extLst>
              <a:ext uri="{FF2B5EF4-FFF2-40B4-BE49-F238E27FC236}">
                <a16:creationId xmlns:a16="http://schemas.microsoft.com/office/drawing/2014/main" id="{E7221D90-4A0A-361C-A108-D1181E2DCD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4413" y="5451475"/>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Box 13">
            <a:extLst>
              <a:ext uri="{FF2B5EF4-FFF2-40B4-BE49-F238E27FC236}">
                <a16:creationId xmlns:a16="http://schemas.microsoft.com/office/drawing/2014/main" id="{674B44F4-777E-A24A-D476-25C483562B54}"/>
              </a:ext>
            </a:extLst>
          </p:cNvPr>
          <p:cNvSpPr txBox="1">
            <a:spLocks noChangeArrowheads="1"/>
          </p:cNvSpPr>
          <p:nvPr/>
        </p:nvSpPr>
        <p:spPr bwMode="auto">
          <a:xfrm>
            <a:off x="5715000" y="17526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Agata Dow, MD</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2012 - Present</a:t>
            </a:r>
          </a:p>
        </p:txBody>
      </p:sp>
      <p:pic>
        <p:nvPicPr>
          <p:cNvPr id="18440" name="Picture 1">
            <a:extLst>
              <a:ext uri="{FF2B5EF4-FFF2-40B4-BE49-F238E27FC236}">
                <a16:creationId xmlns:a16="http://schemas.microsoft.com/office/drawing/2014/main" id="{FFAE347E-2939-AF77-A9BB-01DE14FB86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64325" y="2743200"/>
            <a:ext cx="1641475"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87FE9CA-B8E2-E5A1-3B62-E37274550E08}"/>
              </a:ext>
            </a:extLst>
          </p:cNvPr>
          <p:cNvSpPr>
            <a:spLocks noGrp="1"/>
          </p:cNvSpPr>
          <p:nvPr>
            <p:ph type="title"/>
          </p:nvPr>
        </p:nvSpPr>
        <p:spPr>
          <a:xfrm>
            <a:off x="152400" y="457200"/>
            <a:ext cx="8839200" cy="990600"/>
          </a:xfrm>
        </p:spPr>
        <p:txBody>
          <a:bodyPr/>
          <a:lstStyle/>
          <a:p>
            <a:pPr algn="ctr"/>
            <a: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t>Serum vs Urine Pregnancy Test: The Effect on Emergency Department Disposition Times in Females with Abdominal Pain Requiring Radiographic Study</a:t>
            </a:r>
            <a:b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18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t>Rachel Fuentes, DO, Huda Naeem, DO, Houston Lui, DO,  Thomas Mckeown, MD </a:t>
            </a:r>
            <a:b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a:latin typeface="Arial Rounded MT Bold" panose="020F0704030504030204" pitchFamily="34" charset="77"/>
                <a:ea typeface="Arial Rounded MT Bold" panose="020F0704030504030204" pitchFamily="34" charset="77"/>
                <a:cs typeface="Arial Rounded MT Bold" panose="020F0704030504030204" pitchFamily="34" charset="77"/>
              </a:rPr>
              <a:t>Abstract Published in October 2017: Annals of Emergency Medicine</a:t>
            </a:r>
            <a:br>
              <a:rPr lang="en-US" altLang="en-US"/>
            </a:br>
            <a:endParaRPr lang="en-US" altLang="en-US"/>
          </a:p>
        </p:txBody>
      </p:sp>
      <p:pic>
        <p:nvPicPr>
          <p:cNvPr id="19459" name="Picture 5">
            <a:extLst>
              <a:ext uri="{FF2B5EF4-FFF2-40B4-BE49-F238E27FC236}">
                <a16:creationId xmlns:a16="http://schemas.microsoft.com/office/drawing/2014/main" id="{894E1C43-0696-540C-EB69-4C63103502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7526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6">
            <a:extLst>
              <a:ext uri="{FF2B5EF4-FFF2-40B4-BE49-F238E27FC236}">
                <a16:creationId xmlns:a16="http://schemas.microsoft.com/office/drawing/2014/main" id="{09321A65-2AD9-9ED4-5E4A-951E86F26B0D}"/>
              </a:ext>
            </a:extLst>
          </p:cNvPr>
          <p:cNvSpPr txBox="1">
            <a:spLocks noChangeArrowheads="1"/>
          </p:cNvSpPr>
          <p:nvPr/>
        </p:nvSpPr>
        <p:spPr bwMode="auto">
          <a:xfrm>
            <a:off x="3657600" y="3817938"/>
            <a:ext cx="2514600" cy="297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100" b="1"/>
              <a:t>Published in Annals of Emergency Medicine, Oct. 2017, pg. S7</a:t>
            </a:r>
          </a:p>
          <a:p>
            <a:pPr>
              <a:buFont typeface="Wingdings" pitchFamily="2" charset="2"/>
              <a:buChar char="§"/>
            </a:pPr>
            <a:endParaRPr lang="en-US" altLang="en-US" sz="1100" b="1"/>
          </a:p>
          <a:p>
            <a:pPr>
              <a:buFont typeface="Wingdings" pitchFamily="2" charset="2"/>
              <a:buChar char="§"/>
            </a:pPr>
            <a:r>
              <a:rPr lang="en-US" altLang="en-US" sz="1100" b="1"/>
              <a:t>Presented Nationally at ACEP Scientific Assembly, October 2017.</a:t>
            </a:r>
          </a:p>
          <a:p>
            <a:pPr>
              <a:buFont typeface="Wingdings" pitchFamily="2" charset="2"/>
              <a:buChar char="§"/>
            </a:pPr>
            <a:endParaRPr lang="en-US" altLang="en-US" sz="1100" b="1"/>
          </a:p>
          <a:p>
            <a:pPr>
              <a:buFont typeface="Wingdings" pitchFamily="2" charset="2"/>
              <a:buChar char="§"/>
            </a:pPr>
            <a:r>
              <a:rPr lang="en-US" altLang="en-US" sz="1100" b="1"/>
              <a:t>Presented Regionally at MSU COM State Wide Campus Research Forum in May of 2017. Won First Prize in QI Category. </a:t>
            </a:r>
          </a:p>
          <a:p>
            <a:pPr>
              <a:buFont typeface="Wingdings" pitchFamily="2" charset="2"/>
              <a:buChar char="§"/>
            </a:pPr>
            <a:endParaRPr lang="en-US" altLang="en-US" sz="1100" b="1"/>
          </a:p>
          <a:p>
            <a:pPr>
              <a:buFont typeface="Wingdings" pitchFamily="2" charset="2"/>
              <a:buChar char="§"/>
            </a:pPr>
            <a:r>
              <a:rPr lang="en-US" altLang="en-US" sz="1100" b="1"/>
              <a:t>Presented Regionally at Henry Ford Medical Education Research Forum in April 2018</a:t>
            </a:r>
          </a:p>
        </p:txBody>
      </p:sp>
      <p:sp>
        <p:nvSpPr>
          <p:cNvPr id="19461" name="TextBox 6">
            <a:extLst>
              <a:ext uri="{FF2B5EF4-FFF2-40B4-BE49-F238E27FC236}">
                <a16:creationId xmlns:a16="http://schemas.microsoft.com/office/drawing/2014/main" id="{8F33CC47-BFEC-A4D6-350A-576CECDC9282}"/>
              </a:ext>
            </a:extLst>
          </p:cNvPr>
          <p:cNvSpPr txBox="1">
            <a:spLocks noChangeArrowheads="1"/>
          </p:cNvSpPr>
          <p:nvPr/>
        </p:nvSpPr>
        <p:spPr bwMode="auto">
          <a:xfrm>
            <a:off x="5791200" y="17478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Thomas McKeown, MD, FACEP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2003 - Present</a:t>
            </a:r>
          </a:p>
        </p:txBody>
      </p:sp>
      <p:pic>
        <p:nvPicPr>
          <p:cNvPr id="19462" name="Picture 4">
            <a:extLst>
              <a:ext uri="{FF2B5EF4-FFF2-40B4-BE49-F238E27FC236}">
                <a16:creationId xmlns:a16="http://schemas.microsoft.com/office/drawing/2014/main" id="{29CD2A69-77EF-6F58-9D0C-686433C9BDE7}"/>
              </a:ext>
            </a:extLst>
          </p:cNvPr>
          <p:cNvPicPr>
            <a:picLocks noChangeAspect="1"/>
          </p:cNvPicPr>
          <p:nvPr/>
        </p:nvPicPr>
        <p:blipFill>
          <a:blip r:embed="rId4">
            <a:extLst>
              <a:ext uri="{28A0092B-C50C-407E-A947-70E740481C1C}">
                <a14:useLocalDpi xmlns:a14="http://schemas.microsoft.com/office/drawing/2010/main" val="0"/>
              </a:ext>
            </a:extLst>
          </a:blip>
          <a:srcRect l="18929" r="15715"/>
          <a:stretch>
            <a:fillRect/>
          </a:stretch>
        </p:blipFill>
        <p:spPr bwMode="auto">
          <a:xfrm>
            <a:off x="6705600" y="2770188"/>
            <a:ext cx="1676400"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2">
            <a:extLst>
              <a:ext uri="{FF2B5EF4-FFF2-40B4-BE49-F238E27FC236}">
                <a16:creationId xmlns:a16="http://schemas.microsoft.com/office/drawing/2014/main" id="{4EE2F2A0-0365-637A-07F7-521C600711C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8913" y="1811338"/>
            <a:ext cx="3454400" cy="382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6">
            <a:extLst>
              <a:ext uri="{FF2B5EF4-FFF2-40B4-BE49-F238E27FC236}">
                <a16:creationId xmlns:a16="http://schemas.microsoft.com/office/drawing/2014/main" id="{89AF07BF-74B1-DADC-4941-DDECCEA0926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5451475"/>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FCFF3494-4A76-B8DA-FA66-F4EF0FD3CA85}"/>
              </a:ext>
            </a:extLst>
          </p:cNvPr>
          <p:cNvSpPr>
            <a:spLocks noGrp="1"/>
          </p:cNvSpPr>
          <p:nvPr>
            <p:ph type="title"/>
          </p:nvPr>
        </p:nvSpPr>
        <p:spPr>
          <a:xfrm>
            <a:off x="76200" y="3048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Lemierre’s Syndrome Presented with Acute Pancreatitis </a:t>
            </a:r>
            <a:br>
              <a:rPr lang="en-US" altLang="en-US" sz="2400"/>
            </a:br>
            <a:r>
              <a:rPr lang="en-US" altLang="en-US" sz="2400"/>
              <a:t> Published in Winter 2017: Acute Medicine and Surgery</a:t>
            </a:r>
          </a:p>
        </p:txBody>
      </p:sp>
      <p:sp>
        <p:nvSpPr>
          <p:cNvPr id="21507" name="TextBox 6">
            <a:extLst>
              <a:ext uri="{FF2B5EF4-FFF2-40B4-BE49-F238E27FC236}">
                <a16:creationId xmlns:a16="http://schemas.microsoft.com/office/drawing/2014/main" id="{6FB54D41-04CB-D375-25E3-43D6921DABBF}"/>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Laura Garcia,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2015 - Present</a:t>
            </a:r>
          </a:p>
        </p:txBody>
      </p:sp>
      <p:pic>
        <p:nvPicPr>
          <p:cNvPr id="21508" name="Picture 7">
            <a:extLst>
              <a:ext uri="{FF2B5EF4-FFF2-40B4-BE49-F238E27FC236}">
                <a16:creationId xmlns:a16="http://schemas.microsoft.com/office/drawing/2014/main" id="{C9E16064-C534-6395-8AAA-28CB41C81F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5356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9">
            <a:extLst>
              <a:ext uri="{FF2B5EF4-FFF2-40B4-BE49-F238E27FC236}">
                <a16:creationId xmlns:a16="http://schemas.microsoft.com/office/drawing/2014/main" id="{F8F50137-98E8-2B2A-9352-3B089950E8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76400"/>
            <a:ext cx="5486400" cy="34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3">
            <a:extLst>
              <a:ext uri="{FF2B5EF4-FFF2-40B4-BE49-F238E27FC236}">
                <a16:creationId xmlns:a16="http://schemas.microsoft.com/office/drawing/2014/main" id="{AD72F480-EDE2-AF6A-149D-F558D20368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4613" y="2667000"/>
            <a:ext cx="1957387"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5">
            <a:extLst>
              <a:ext uri="{FF2B5EF4-FFF2-40B4-BE49-F238E27FC236}">
                <a16:creationId xmlns:a16="http://schemas.microsoft.com/office/drawing/2014/main" id="{F11D1E52-EE73-79CF-87C8-B84D0C43183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9888" y="5192713"/>
            <a:ext cx="1154112"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627B20E5-3F2C-18A1-6F64-E96563E02769}"/>
              </a:ext>
            </a:extLst>
          </p:cNvPr>
          <p:cNvSpPr>
            <a:spLocks noGrp="1"/>
          </p:cNvSpPr>
          <p:nvPr>
            <p:ph type="title"/>
          </p:nvPr>
        </p:nvSpPr>
        <p:spPr>
          <a:xfrm>
            <a:off x="76200" y="3048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Accuracy of Patient Height, Weight and Ideal Body Weight Estimates in the Emergency Department</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400"/>
              <a:t> Published in Winter 2017: Spartan Medical Research Journal</a:t>
            </a:r>
            <a:br>
              <a:rPr lang="en-US" altLang="en-US" sz="2400"/>
            </a:br>
            <a:endParaRPr lang="en-US" altLang="en-US" sz="2400"/>
          </a:p>
        </p:txBody>
      </p:sp>
      <p:sp>
        <p:nvSpPr>
          <p:cNvPr id="22531" name="TextBox 6">
            <a:extLst>
              <a:ext uri="{FF2B5EF4-FFF2-40B4-BE49-F238E27FC236}">
                <a16:creationId xmlns:a16="http://schemas.microsoft.com/office/drawing/2014/main" id="{256F54C2-2BDB-3E64-EADC-00C7C46E540C}"/>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Cassie Welt, DO</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2011 - 2015</a:t>
            </a:r>
          </a:p>
        </p:txBody>
      </p:sp>
      <p:pic>
        <p:nvPicPr>
          <p:cNvPr id="22532" name="Picture 7">
            <a:extLst>
              <a:ext uri="{FF2B5EF4-FFF2-40B4-BE49-F238E27FC236}">
                <a16:creationId xmlns:a16="http://schemas.microsoft.com/office/drawing/2014/main" id="{B183DE8B-9D60-132B-1007-EAD2ED260B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53340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8">
            <a:extLst>
              <a:ext uri="{FF2B5EF4-FFF2-40B4-BE49-F238E27FC236}">
                <a16:creationId xmlns:a16="http://schemas.microsoft.com/office/drawing/2014/main" id="{7B6C512E-77E7-A22B-6934-2747F546C0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588" y="1730375"/>
            <a:ext cx="5738812"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10">
            <a:extLst>
              <a:ext uri="{FF2B5EF4-FFF2-40B4-BE49-F238E27FC236}">
                <a16:creationId xmlns:a16="http://schemas.microsoft.com/office/drawing/2014/main" id="{DEB66012-2B06-149F-9BCC-DFDB3F66AC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733800"/>
            <a:ext cx="5124450"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2">
            <a:extLst>
              <a:ext uri="{FF2B5EF4-FFF2-40B4-BE49-F238E27FC236}">
                <a16:creationId xmlns:a16="http://schemas.microsoft.com/office/drawing/2014/main" id="{602B5C4D-23D3-EC21-2E61-2D26EC3E15D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11913" y="2720975"/>
            <a:ext cx="1970087"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6">
            <a:extLst>
              <a:ext uri="{FF2B5EF4-FFF2-40B4-BE49-F238E27FC236}">
                <a16:creationId xmlns:a16="http://schemas.microsoft.com/office/drawing/2014/main" id="{19F1EC10-1D6D-0E74-51A4-D30664BB8373}"/>
              </a:ext>
            </a:extLst>
          </p:cNvPr>
          <p:cNvSpPr txBox="1">
            <a:spLocks noChangeArrowheads="1"/>
          </p:cNvSpPr>
          <p:nvPr/>
        </p:nvSpPr>
        <p:spPr bwMode="auto">
          <a:xfrm>
            <a:off x="152400" y="127000"/>
            <a:ext cx="87693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000">
                <a:latin typeface="Arial Rounded MT Bold" panose="020F0704030504030204" pitchFamily="34" charset="77"/>
              </a:rPr>
              <a:t>10 Must Haves, Must DO’s, Must Knows For Every EM Gunner</a:t>
            </a:r>
          </a:p>
          <a:p>
            <a:pPr algn="ctr"/>
            <a:endParaRPr lang="en-US" altLang="en-US" sz="2000">
              <a:latin typeface="Arial Rounded MT Bold" panose="020F0704030504030204" pitchFamily="34" charset="77"/>
            </a:endParaRPr>
          </a:p>
          <a:p>
            <a:pPr algn="ctr"/>
            <a:r>
              <a:rPr lang="en-US" altLang="en-US" sz="2000"/>
              <a:t>Published in Winter 2017: The Fast Track</a:t>
            </a:r>
            <a:endParaRPr lang="en-US" altLang="en-US" sz="2000">
              <a:latin typeface="Arial Rounded MT Bold" panose="020F0704030504030204" pitchFamily="34" charset="77"/>
            </a:endParaRPr>
          </a:p>
        </p:txBody>
      </p:sp>
      <p:pic>
        <p:nvPicPr>
          <p:cNvPr id="23555" name="Picture 7">
            <a:extLst>
              <a:ext uri="{FF2B5EF4-FFF2-40B4-BE49-F238E27FC236}">
                <a16:creationId xmlns:a16="http://schemas.microsoft.com/office/drawing/2014/main" id="{910A1250-BA67-E92F-D53D-53F9C2BEAD9F}"/>
              </a:ext>
            </a:extLst>
          </p:cNvPr>
          <p:cNvPicPr>
            <a:picLocks noChangeAspect="1"/>
          </p:cNvPicPr>
          <p:nvPr/>
        </p:nvPicPr>
        <p:blipFill>
          <a:blip r:embed="rId2">
            <a:extLst>
              <a:ext uri="{28A0092B-C50C-407E-A947-70E740481C1C}">
                <a14:useLocalDpi xmlns:a14="http://schemas.microsoft.com/office/drawing/2010/main" val="0"/>
              </a:ext>
            </a:extLst>
          </a:blip>
          <a:srcRect b="79976"/>
          <a:stretch>
            <a:fillRect/>
          </a:stretch>
        </p:blipFill>
        <p:spPr bwMode="auto">
          <a:xfrm>
            <a:off x="457200" y="4875213"/>
            <a:ext cx="4522788"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4">
            <a:extLst>
              <a:ext uri="{FF2B5EF4-FFF2-40B4-BE49-F238E27FC236}">
                <a16:creationId xmlns:a16="http://schemas.microsoft.com/office/drawing/2014/main" id="{AD50E2C4-4FC6-F125-CFD9-1357DE211DD2}"/>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23557" name="Picture 5">
            <a:extLst>
              <a:ext uri="{FF2B5EF4-FFF2-40B4-BE49-F238E27FC236}">
                <a16:creationId xmlns:a16="http://schemas.microsoft.com/office/drawing/2014/main" id="{3D2E07F4-DCE3-3938-64D3-9BADA58945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57900" y="57912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7">
            <a:extLst>
              <a:ext uri="{FF2B5EF4-FFF2-40B4-BE49-F238E27FC236}">
                <a16:creationId xmlns:a16="http://schemas.microsoft.com/office/drawing/2014/main" id="{691571DC-D711-70F1-8070-A5A282B9FC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 y="1838325"/>
            <a:ext cx="54864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3">
            <a:extLst>
              <a:ext uri="{FF2B5EF4-FFF2-40B4-BE49-F238E27FC236}">
                <a16:creationId xmlns:a16="http://schemas.microsoft.com/office/drawing/2014/main" id="{DB678A59-AD7D-D165-FACF-EE3B03B441F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02363" y="2743200"/>
            <a:ext cx="2332037"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E57B1225-8747-256E-92DE-C5C359907129}"/>
              </a:ext>
            </a:extLst>
          </p:cNvPr>
          <p:cNvSpPr>
            <a:spLocks noGrp="1"/>
          </p:cNvSpPr>
          <p:nvPr>
            <p:ph type="title"/>
          </p:nvPr>
        </p:nvSpPr>
        <p:spPr>
          <a:xfrm>
            <a:off x="76200" y="533400"/>
            <a:ext cx="8991600" cy="990600"/>
          </a:xfrm>
        </p:spPr>
        <p:txBody>
          <a:bodyPr/>
          <a:lstStyle/>
          <a:p>
            <a:pPr algn="ctr"/>
            <a:r>
              <a:rPr lang="en-US" altLang="en-US" sz="3600">
                <a:latin typeface="Arial Rounded MT Bold" panose="020F0704030504030204" pitchFamily="34" charset="77"/>
                <a:ea typeface="Arial Rounded MT Bold" panose="020F0704030504030204" pitchFamily="34" charset="77"/>
                <a:cs typeface="Arial Rounded MT Bold" panose="020F0704030504030204" pitchFamily="34" charset="77"/>
              </a:rPr>
              <a:t>25C–NBOMe Ingestion</a:t>
            </a:r>
            <a:br>
              <a:rPr lang="en-US" altLang="en-US" sz="3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000"/>
              <a:t> </a:t>
            </a:r>
            <a:r>
              <a:rPr lang="en-US" altLang="en-US" sz="1800"/>
              <a:t>Published in October 2017: Western Journal Clinical Practice and Cases in Emergency Medicine</a:t>
            </a:r>
            <a:br>
              <a:rPr lang="en-US" altLang="en-US" sz="2000"/>
            </a:br>
            <a:br>
              <a:rPr lang="en-US" altLang="en-US" sz="2400"/>
            </a:br>
            <a:endParaRPr lang="en-US" altLang="en-US" sz="2400"/>
          </a:p>
        </p:txBody>
      </p:sp>
      <p:sp>
        <p:nvSpPr>
          <p:cNvPr id="24579" name="TextBox 6">
            <a:extLst>
              <a:ext uri="{FF2B5EF4-FFF2-40B4-BE49-F238E27FC236}">
                <a16:creationId xmlns:a16="http://schemas.microsoft.com/office/drawing/2014/main" id="{4E962039-A7DB-9017-D9BA-2225B840A446}"/>
              </a:ext>
            </a:extLst>
          </p:cNvPr>
          <p:cNvSpPr txBox="1">
            <a:spLocks noChangeArrowheads="1"/>
          </p:cNvSpPr>
          <p:nvPr/>
        </p:nvSpPr>
        <p:spPr bwMode="auto">
          <a:xfrm>
            <a:off x="5867400" y="4495800"/>
            <a:ext cx="3124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Jonathan Zygowiec, DO</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2016-2019</a:t>
            </a:r>
          </a:p>
        </p:txBody>
      </p:sp>
      <p:pic>
        <p:nvPicPr>
          <p:cNvPr id="24580" name="Picture 7">
            <a:extLst>
              <a:ext uri="{FF2B5EF4-FFF2-40B4-BE49-F238E27FC236}">
                <a16:creationId xmlns:a16="http://schemas.microsoft.com/office/drawing/2014/main" id="{5E33DEE5-C4C2-7CAB-E07E-6D8EB3AC64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54102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1">
            <a:extLst>
              <a:ext uri="{FF2B5EF4-FFF2-40B4-BE49-F238E27FC236}">
                <a16:creationId xmlns:a16="http://schemas.microsoft.com/office/drawing/2014/main" id="{D6604FB6-7749-4D1C-D609-DA4AFCDD79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2743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Box 9">
            <a:extLst>
              <a:ext uri="{FF2B5EF4-FFF2-40B4-BE49-F238E27FC236}">
                <a16:creationId xmlns:a16="http://schemas.microsoft.com/office/drawing/2014/main" id="{F53D2C74-9ED7-6A2B-A336-D679F614B6A2}"/>
              </a:ext>
            </a:extLst>
          </p:cNvPr>
          <p:cNvSpPr txBox="1">
            <a:spLocks noChangeArrowheads="1"/>
          </p:cNvSpPr>
          <p:nvPr/>
        </p:nvSpPr>
        <p:spPr bwMode="auto">
          <a:xfrm>
            <a:off x="-76200" y="4419600"/>
            <a:ext cx="579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400"/>
              <a:t>Clinical Practice and Cases in Emergency Medicine, October 2017</a:t>
            </a:r>
          </a:p>
        </p:txBody>
      </p:sp>
      <p:pic>
        <p:nvPicPr>
          <p:cNvPr id="24583" name="Picture 12">
            <a:extLst>
              <a:ext uri="{FF2B5EF4-FFF2-40B4-BE49-F238E27FC236}">
                <a16:creationId xmlns:a16="http://schemas.microsoft.com/office/drawing/2014/main" id="{988A5548-65C7-6928-65BE-769A2228B8B3}"/>
              </a:ext>
            </a:extLst>
          </p:cNvPr>
          <p:cNvPicPr>
            <a:picLocks noChangeAspect="1"/>
          </p:cNvPicPr>
          <p:nvPr/>
        </p:nvPicPr>
        <p:blipFill>
          <a:blip r:embed="rId4">
            <a:extLst>
              <a:ext uri="{28A0092B-C50C-407E-A947-70E740481C1C}">
                <a14:useLocalDpi xmlns:a14="http://schemas.microsoft.com/office/drawing/2010/main" val="0"/>
              </a:ext>
            </a:extLst>
          </a:blip>
          <a:srcRect l="7167" t="8852" r="7703" b="32198"/>
          <a:stretch>
            <a:fillRect/>
          </a:stretch>
        </p:blipFill>
        <p:spPr bwMode="auto">
          <a:xfrm>
            <a:off x="76200" y="1676400"/>
            <a:ext cx="5562600" cy="27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3">
            <a:extLst>
              <a:ext uri="{FF2B5EF4-FFF2-40B4-BE49-F238E27FC236}">
                <a16:creationId xmlns:a16="http://schemas.microsoft.com/office/drawing/2014/main" id="{6977A072-584D-4171-43AC-775A79C680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2743200"/>
            <a:ext cx="11493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TextBox 13">
            <a:extLst>
              <a:ext uri="{FF2B5EF4-FFF2-40B4-BE49-F238E27FC236}">
                <a16:creationId xmlns:a16="http://schemas.microsoft.com/office/drawing/2014/main" id="{57AC0787-F243-B616-0150-ABF6C2817BDA}"/>
              </a:ext>
            </a:extLst>
          </p:cNvPr>
          <p:cNvSpPr txBox="1">
            <a:spLocks noChangeArrowheads="1"/>
          </p:cNvSpPr>
          <p:nvPr/>
        </p:nvSpPr>
        <p:spPr bwMode="auto">
          <a:xfrm>
            <a:off x="5715000" y="17526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Spencer Solomon, DO,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1999-Present</a:t>
            </a:r>
          </a:p>
        </p:txBody>
      </p:sp>
      <p:pic>
        <p:nvPicPr>
          <p:cNvPr id="24586" name="Picture 5">
            <a:extLst>
              <a:ext uri="{FF2B5EF4-FFF2-40B4-BE49-F238E27FC236}">
                <a16:creationId xmlns:a16="http://schemas.microsoft.com/office/drawing/2014/main" id="{606980AD-1081-2636-0AE5-2B41E43781E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3825" y="4953000"/>
            <a:ext cx="55133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33F53C39-F22A-0DAA-D312-F942C05DA403}"/>
              </a:ext>
            </a:extLst>
          </p:cNvPr>
          <p:cNvSpPr>
            <a:spLocks noGrp="1"/>
          </p:cNvSpPr>
          <p:nvPr>
            <p:ph type="title"/>
          </p:nvPr>
        </p:nvSpPr>
        <p:spPr>
          <a:xfrm>
            <a:off x="76200" y="533400"/>
            <a:ext cx="8991600" cy="990600"/>
          </a:xfrm>
        </p:spPr>
        <p:txBody>
          <a:bodyPr/>
          <a:lstStyle/>
          <a:p>
            <a:pPr algn="ctr"/>
            <a:r>
              <a:rPr lang="en-US" altLang="en-US" sz="3600">
                <a:latin typeface="Arial Rounded MT Bold" panose="020F0704030504030204" pitchFamily="34" charset="77"/>
                <a:ea typeface="Arial Rounded MT Bold" panose="020F0704030504030204" pitchFamily="34" charset="77"/>
                <a:cs typeface="Arial Rounded MT Bold" panose="020F0704030504030204" pitchFamily="34" charset="77"/>
              </a:rPr>
              <a:t>Pacemaker Twiddler Syndrome</a:t>
            </a:r>
            <a:br>
              <a:rPr lang="en-US" altLang="en-US" sz="36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000"/>
              <a:t> Published in May 2017: Journal of the American Osteopathic Association </a:t>
            </a:r>
            <a:br>
              <a:rPr lang="en-US" altLang="en-US" sz="2000"/>
            </a:br>
            <a:br>
              <a:rPr lang="en-US" altLang="en-US" sz="2400"/>
            </a:br>
            <a:endParaRPr lang="en-US" altLang="en-US" sz="2400"/>
          </a:p>
        </p:txBody>
      </p:sp>
      <p:sp>
        <p:nvSpPr>
          <p:cNvPr id="25603" name="TextBox 6">
            <a:extLst>
              <a:ext uri="{FF2B5EF4-FFF2-40B4-BE49-F238E27FC236}">
                <a16:creationId xmlns:a16="http://schemas.microsoft.com/office/drawing/2014/main" id="{1704D625-E8AC-F6F1-3A4B-29BC607948DE}"/>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Jonathan Zygowiec, DO</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2016-2019</a:t>
            </a:r>
          </a:p>
        </p:txBody>
      </p:sp>
      <p:pic>
        <p:nvPicPr>
          <p:cNvPr id="25604" name="Picture 7">
            <a:extLst>
              <a:ext uri="{FF2B5EF4-FFF2-40B4-BE49-F238E27FC236}">
                <a16:creationId xmlns:a16="http://schemas.microsoft.com/office/drawing/2014/main" id="{2167AE67-41F6-CFC1-6D17-ACAF9BD47E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50022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AC1BDA9D-AE6C-9ECA-2BEA-BADDB131CC30}"/>
              </a:ext>
            </a:extLst>
          </p:cNvPr>
          <p:cNvSpPr txBox="1"/>
          <p:nvPr/>
        </p:nvSpPr>
        <p:spPr>
          <a:xfrm>
            <a:off x="0" y="4394200"/>
            <a:ext cx="5927725" cy="254000"/>
          </a:xfrm>
          <a:prstGeom prst="rect">
            <a:avLst/>
          </a:prstGeom>
          <a:noFill/>
        </p:spPr>
        <p:txBody>
          <a:bodyPr>
            <a:spAutoFit/>
          </a:bodyPr>
          <a:lstStyle/>
          <a:p>
            <a:pPr algn="ctr">
              <a:defRPr/>
            </a:pPr>
            <a:r>
              <a:rPr lang="en-US" sz="1050">
                <a:latin typeface="Arial" charset="0"/>
                <a:ea typeface="Arial" charset="0"/>
                <a:cs typeface="Arial" charset="0"/>
              </a:rPr>
              <a:t>Journal </a:t>
            </a:r>
            <a:r>
              <a:rPr lang="en-US" sz="1050" dirty="0">
                <a:latin typeface="Arial" charset="0"/>
                <a:ea typeface="Arial" charset="0"/>
                <a:cs typeface="Arial" charset="0"/>
              </a:rPr>
              <a:t>of the American Osteopathic Association, May 2017, Vol. 117, No. 5, </a:t>
            </a:r>
            <a:r>
              <a:rPr lang="en-US" sz="1050" dirty="0" err="1">
                <a:latin typeface="Arial" charset="0"/>
                <a:ea typeface="Arial" charset="0"/>
                <a:cs typeface="Arial" charset="0"/>
              </a:rPr>
              <a:t>pg</a:t>
            </a:r>
            <a:r>
              <a:rPr lang="en-US" sz="1050" dirty="0">
                <a:latin typeface="Arial" charset="0"/>
                <a:ea typeface="Arial" charset="0"/>
                <a:cs typeface="Arial" charset="0"/>
              </a:rPr>
              <a:t> 339.</a:t>
            </a:r>
          </a:p>
        </p:txBody>
      </p:sp>
      <p:pic>
        <p:nvPicPr>
          <p:cNvPr id="25606" name="Picture 10">
            <a:extLst>
              <a:ext uri="{FF2B5EF4-FFF2-40B4-BE49-F238E27FC236}">
                <a16:creationId xmlns:a16="http://schemas.microsoft.com/office/drawing/2014/main" id="{E291354E-6034-8F28-446C-A869C89D0E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62113"/>
            <a:ext cx="5597525"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2">
            <a:extLst>
              <a:ext uri="{FF2B5EF4-FFF2-40B4-BE49-F238E27FC236}">
                <a16:creationId xmlns:a16="http://schemas.microsoft.com/office/drawing/2014/main" id="{3CAE1716-457F-55DA-7305-78CDA65814F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4953000"/>
            <a:ext cx="28194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1">
            <a:extLst>
              <a:ext uri="{FF2B5EF4-FFF2-40B4-BE49-F238E27FC236}">
                <a16:creationId xmlns:a16="http://schemas.microsoft.com/office/drawing/2014/main" id="{333D6D2E-1416-0574-7A0F-5683E503226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2743200"/>
            <a:ext cx="199072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E66328D8-14BC-3044-42F1-93073F8FA1B4}"/>
              </a:ext>
            </a:extLst>
          </p:cNvPr>
          <p:cNvSpPr>
            <a:spLocks noGrp="1"/>
          </p:cNvSpPr>
          <p:nvPr>
            <p:ph type="title"/>
          </p:nvPr>
        </p:nvSpPr>
        <p:spPr>
          <a:xfrm>
            <a:off x="228600" y="152400"/>
            <a:ext cx="8686800" cy="990600"/>
          </a:xfrm>
        </p:spPr>
        <p:txBody>
          <a:bodyPr/>
          <a:lstStyle/>
          <a:p>
            <a:pPr algn="ct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Reducing Hospital Re-Admissions Using A Community Paramedic Program</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a:t> Abstract Published in January 2017: Prehospital Emergency Care</a:t>
            </a:r>
            <a:endPar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26627" name="TextBox 2">
            <a:extLst>
              <a:ext uri="{FF2B5EF4-FFF2-40B4-BE49-F238E27FC236}">
                <a16:creationId xmlns:a16="http://schemas.microsoft.com/office/drawing/2014/main" id="{EDBEA353-1607-7C74-AD05-6B5469E1E89D}"/>
              </a:ext>
            </a:extLst>
          </p:cNvPr>
          <p:cNvSpPr txBox="1">
            <a:spLocks noChangeArrowheads="1"/>
          </p:cNvSpPr>
          <p:nvPr/>
        </p:nvSpPr>
        <p:spPr bwMode="auto">
          <a:xfrm>
            <a:off x="3505200" y="4525963"/>
            <a:ext cx="26130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a:t>Published in Prehospital Emergency Care Vol 21:1, Jan/Feb 2017, pg. 105</a:t>
            </a:r>
          </a:p>
          <a:p>
            <a:pPr>
              <a:buFont typeface="Wingdings" pitchFamily="2" charset="2"/>
              <a:buChar char="§"/>
            </a:pPr>
            <a:endParaRPr lang="en-US" altLang="en-US" sz="1200" b="1"/>
          </a:p>
          <a:p>
            <a:pPr>
              <a:buFont typeface="Wingdings" pitchFamily="2" charset="2"/>
              <a:buChar char="§"/>
            </a:pPr>
            <a:r>
              <a:rPr lang="en-US" altLang="en-US" sz="1200" b="1"/>
              <a:t>Presented Nationally at National Association of EMS Physicans Conference in Jacksonville, FL, January 2017.</a:t>
            </a:r>
          </a:p>
        </p:txBody>
      </p:sp>
      <p:sp>
        <p:nvSpPr>
          <p:cNvPr id="26628" name="TextBox 6">
            <a:extLst>
              <a:ext uri="{FF2B5EF4-FFF2-40B4-BE49-F238E27FC236}">
                <a16:creationId xmlns:a16="http://schemas.microsoft.com/office/drawing/2014/main" id="{54F07B58-B273-C326-84D9-C9253FC44CED}"/>
              </a:ext>
            </a:extLst>
          </p:cNvPr>
          <p:cNvSpPr txBox="1">
            <a:spLocks noChangeArrowheads="1"/>
          </p:cNvSpPr>
          <p:nvPr/>
        </p:nvSpPr>
        <p:spPr bwMode="auto">
          <a:xfrm>
            <a:off x="5791200" y="19050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Thomas McKeown, MD, FACEP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2003 - Present</a:t>
            </a:r>
          </a:p>
        </p:txBody>
      </p:sp>
      <p:pic>
        <p:nvPicPr>
          <p:cNvPr id="26629" name="Picture 7">
            <a:extLst>
              <a:ext uri="{FF2B5EF4-FFF2-40B4-BE49-F238E27FC236}">
                <a16:creationId xmlns:a16="http://schemas.microsoft.com/office/drawing/2014/main" id="{86F5050E-9386-2DBD-681B-930C385F07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570706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
            <a:extLst>
              <a:ext uri="{FF2B5EF4-FFF2-40B4-BE49-F238E27FC236}">
                <a16:creationId xmlns:a16="http://schemas.microsoft.com/office/drawing/2014/main" id="{2F0F2F7D-5E96-FD67-02D3-67C01A51D9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051050"/>
            <a:ext cx="15938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2">
            <a:extLst>
              <a:ext uri="{FF2B5EF4-FFF2-40B4-BE49-F238E27FC236}">
                <a16:creationId xmlns:a16="http://schemas.microsoft.com/office/drawing/2014/main" id="{AC774766-7136-2F78-F810-1725EBA98171}"/>
              </a:ext>
            </a:extLst>
          </p:cNvPr>
          <p:cNvPicPr>
            <a:picLocks noChangeAspect="1"/>
          </p:cNvPicPr>
          <p:nvPr/>
        </p:nvPicPr>
        <p:blipFill>
          <a:blip r:embed="rId4">
            <a:extLst>
              <a:ext uri="{28A0092B-C50C-407E-A947-70E740481C1C}">
                <a14:useLocalDpi xmlns:a14="http://schemas.microsoft.com/office/drawing/2010/main" val="0"/>
              </a:ext>
            </a:extLst>
          </a:blip>
          <a:srcRect b="15858"/>
          <a:stretch>
            <a:fillRect/>
          </a:stretch>
        </p:blipFill>
        <p:spPr bwMode="auto">
          <a:xfrm>
            <a:off x="76200" y="1666875"/>
            <a:ext cx="335280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4">
            <a:extLst>
              <a:ext uri="{FF2B5EF4-FFF2-40B4-BE49-F238E27FC236}">
                <a16:creationId xmlns:a16="http://schemas.microsoft.com/office/drawing/2014/main" id="{B0036729-5562-D954-F450-CD24D428171F}"/>
              </a:ext>
            </a:extLst>
          </p:cNvPr>
          <p:cNvPicPr>
            <a:picLocks noChangeAspect="1"/>
          </p:cNvPicPr>
          <p:nvPr/>
        </p:nvPicPr>
        <p:blipFill>
          <a:blip r:embed="rId5">
            <a:extLst>
              <a:ext uri="{28A0092B-C50C-407E-A947-70E740481C1C}">
                <a14:useLocalDpi xmlns:a14="http://schemas.microsoft.com/office/drawing/2010/main" val="0"/>
              </a:ext>
            </a:extLst>
          </a:blip>
          <a:srcRect l="18929" r="15715"/>
          <a:stretch>
            <a:fillRect/>
          </a:stretch>
        </p:blipFill>
        <p:spPr bwMode="auto">
          <a:xfrm>
            <a:off x="6705600" y="2927350"/>
            <a:ext cx="16764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E54B853A-E4D4-64FC-7453-9B04E6D01F91}"/>
              </a:ext>
            </a:extLst>
          </p:cNvPr>
          <p:cNvSpPr>
            <a:spLocks noGrp="1"/>
          </p:cNvSpPr>
          <p:nvPr>
            <p:ph type="title"/>
          </p:nvPr>
        </p:nvSpPr>
        <p:spPr>
          <a:xfrm>
            <a:off x="76200" y="152400"/>
            <a:ext cx="8991600" cy="990600"/>
          </a:xfrm>
        </p:spPr>
        <p:txBody>
          <a:bodyPr/>
          <a:lstStyle/>
          <a:p>
            <a:pPr algn="ct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Spontaneous Retroperitoneal Bleeding Masking as Left Lower Quadrant Abdominal Pain</a:t>
            </a:r>
            <a:br>
              <a:rPr lang="en-US" altLang="en-US" sz="2400"/>
            </a:br>
            <a:r>
              <a:rPr lang="en-US" altLang="en-US" sz="2400"/>
              <a:t> </a:t>
            </a:r>
            <a:r>
              <a:rPr lang="en-US" altLang="en-US" sz="2000"/>
              <a:t>Published in April 2015: Emergency Medicine</a:t>
            </a:r>
          </a:p>
        </p:txBody>
      </p:sp>
      <p:sp>
        <p:nvSpPr>
          <p:cNvPr id="27651" name="TextBox 6">
            <a:extLst>
              <a:ext uri="{FF2B5EF4-FFF2-40B4-BE49-F238E27FC236}">
                <a16:creationId xmlns:a16="http://schemas.microsoft.com/office/drawing/2014/main" id="{1F2B03D7-7701-CFD9-9360-C5A02C00697D}"/>
              </a:ext>
            </a:extLst>
          </p:cNvPr>
          <p:cNvSpPr txBox="1">
            <a:spLocks noChangeArrowheads="1"/>
          </p:cNvSpPr>
          <p:nvPr/>
        </p:nvSpPr>
        <p:spPr bwMode="auto">
          <a:xfrm>
            <a:off x="5410200" y="17526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Edwin Lui, D)</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2013-2017</a:t>
            </a:r>
          </a:p>
        </p:txBody>
      </p:sp>
      <p:pic>
        <p:nvPicPr>
          <p:cNvPr id="27652" name="Picture 7">
            <a:extLst>
              <a:ext uri="{FF2B5EF4-FFF2-40B4-BE49-F238E27FC236}">
                <a16:creationId xmlns:a16="http://schemas.microsoft.com/office/drawing/2014/main" id="{DBC90EBB-0769-ECAF-9D3A-7528215849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94665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a:extLst>
              <a:ext uri="{FF2B5EF4-FFF2-40B4-BE49-F238E27FC236}">
                <a16:creationId xmlns:a16="http://schemas.microsoft.com/office/drawing/2014/main" id="{EE70967B-C287-F6CA-9E11-C40C3FBE16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25" y="1524000"/>
            <a:ext cx="50911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6">
            <a:extLst>
              <a:ext uri="{FF2B5EF4-FFF2-40B4-BE49-F238E27FC236}">
                <a16:creationId xmlns:a16="http://schemas.microsoft.com/office/drawing/2014/main" id="{0B1968FF-C2D7-306F-65C5-5822D36D01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691063"/>
            <a:ext cx="50292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7">
            <a:extLst>
              <a:ext uri="{FF2B5EF4-FFF2-40B4-BE49-F238E27FC236}">
                <a16:creationId xmlns:a16="http://schemas.microsoft.com/office/drawing/2014/main" id="{5E507C07-8510-91CD-78F8-2D3C710DC8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81713" y="2659063"/>
            <a:ext cx="2071687"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8">
            <a:extLst>
              <a:ext uri="{FF2B5EF4-FFF2-40B4-BE49-F238E27FC236}">
                <a16:creationId xmlns:a16="http://schemas.microsoft.com/office/drawing/2014/main" id="{1048CDEE-EF92-C007-ADED-59FA34A554C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 y="5519738"/>
            <a:ext cx="4800600" cy="96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6B53B1CF-2745-2286-E41B-95D1DDBB36B6}"/>
              </a:ext>
            </a:extLst>
          </p:cNvPr>
          <p:cNvSpPr>
            <a:spLocks noGrp="1"/>
          </p:cNvSpPr>
          <p:nvPr>
            <p:ph type="title"/>
          </p:nvPr>
        </p:nvSpPr>
        <p:spPr>
          <a:xfrm>
            <a:off x="76200" y="1524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An Acute Ibuprofen Overdose Masking a Severe </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Staphylococcus aureus Meningitis: A Case Report</a:t>
            </a:r>
            <a:br>
              <a:rPr lang="en-US" altLang="en-US" sz="2400"/>
            </a:br>
            <a:r>
              <a:rPr lang="en-US" altLang="en-US" sz="2400"/>
              <a:t> </a:t>
            </a:r>
            <a:r>
              <a:rPr lang="en-US" altLang="en-US" sz="2000"/>
              <a:t>Published in May 2013: Case Reports in Emergency Medicine</a:t>
            </a:r>
          </a:p>
        </p:txBody>
      </p:sp>
      <p:sp>
        <p:nvSpPr>
          <p:cNvPr id="28675" name="TextBox 6">
            <a:extLst>
              <a:ext uri="{FF2B5EF4-FFF2-40B4-BE49-F238E27FC236}">
                <a16:creationId xmlns:a16="http://schemas.microsoft.com/office/drawing/2014/main" id="{C39D1420-1894-6334-1BC2-77F6622B522A}"/>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Kevin Boehm,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2005 - 2014</a:t>
            </a:r>
          </a:p>
        </p:txBody>
      </p:sp>
      <p:pic>
        <p:nvPicPr>
          <p:cNvPr id="28676" name="Picture 7">
            <a:extLst>
              <a:ext uri="{FF2B5EF4-FFF2-40B4-BE49-F238E27FC236}">
                <a16:creationId xmlns:a16="http://schemas.microsoft.com/office/drawing/2014/main" id="{055DAC41-67C8-F7CC-76B3-EDF99F8355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4100" y="56880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a:extLst>
              <a:ext uri="{FF2B5EF4-FFF2-40B4-BE49-F238E27FC236}">
                <a16:creationId xmlns:a16="http://schemas.microsoft.com/office/drawing/2014/main" id="{912B39EC-8051-9AB8-58EF-ED988B213F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2050" y="2803525"/>
            <a:ext cx="236855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4">
            <a:extLst>
              <a:ext uri="{FF2B5EF4-FFF2-40B4-BE49-F238E27FC236}">
                <a16:creationId xmlns:a16="http://schemas.microsoft.com/office/drawing/2014/main" id="{B6ECD4F7-2E23-D736-5106-907BD6C8B2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720850"/>
            <a:ext cx="5399088"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5">
            <a:extLst>
              <a:ext uri="{FF2B5EF4-FFF2-40B4-BE49-F238E27FC236}">
                <a16:creationId xmlns:a16="http://schemas.microsoft.com/office/drawing/2014/main" id="{CE4CB538-C8BA-0F89-541B-E77BEEAB1D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5349875"/>
            <a:ext cx="525780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B634D36D-5B85-039D-9331-9540A2A3E8C2}"/>
              </a:ext>
            </a:extLst>
          </p:cNvPr>
          <p:cNvSpPr>
            <a:spLocks noGrp="1"/>
          </p:cNvSpPr>
          <p:nvPr>
            <p:ph type="title"/>
          </p:nvPr>
        </p:nvSpPr>
        <p:spPr>
          <a:xfrm>
            <a:off x="76200" y="152400"/>
            <a:ext cx="8991600" cy="990600"/>
          </a:xfrm>
        </p:spPr>
        <p:txBody>
          <a:bodyPr/>
          <a:lstStyle/>
          <a:p>
            <a:pPr algn="ct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Pacemaker Related Infective Endocarditis from Staphylococcus Lugdunesis: A Case Report</a:t>
            </a:r>
            <a:br>
              <a:rPr lang="en-US" altLang="en-US" sz="2400"/>
            </a:br>
            <a:r>
              <a:rPr lang="en-US" altLang="en-US" sz="2400"/>
              <a:t> </a:t>
            </a:r>
            <a:r>
              <a:rPr lang="en-US" altLang="en-US" sz="2000"/>
              <a:t>Published in January 2013: Case Reports in Critical Care</a:t>
            </a:r>
          </a:p>
        </p:txBody>
      </p:sp>
      <p:sp>
        <p:nvSpPr>
          <p:cNvPr id="29699" name="TextBox 6">
            <a:extLst>
              <a:ext uri="{FF2B5EF4-FFF2-40B4-BE49-F238E27FC236}">
                <a16:creationId xmlns:a16="http://schemas.microsoft.com/office/drawing/2014/main" id="{4A72DC65-7FD4-82DD-7AF5-D343166ACC2E}"/>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Kevin Boehm,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2005 - 2014</a:t>
            </a:r>
          </a:p>
        </p:txBody>
      </p:sp>
      <p:pic>
        <p:nvPicPr>
          <p:cNvPr id="29700" name="Picture 7">
            <a:extLst>
              <a:ext uri="{FF2B5EF4-FFF2-40B4-BE49-F238E27FC236}">
                <a16:creationId xmlns:a16="http://schemas.microsoft.com/office/drawing/2014/main" id="{CA8AC8F2-F576-89F6-BBA1-5C8D401D95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4100" y="56880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3">
            <a:extLst>
              <a:ext uri="{FF2B5EF4-FFF2-40B4-BE49-F238E27FC236}">
                <a16:creationId xmlns:a16="http://schemas.microsoft.com/office/drawing/2014/main" id="{DD72E295-B99E-F6E7-7EE9-987CF4554C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2050" y="2803525"/>
            <a:ext cx="236855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4">
            <a:extLst>
              <a:ext uri="{FF2B5EF4-FFF2-40B4-BE49-F238E27FC236}">
                <a16:creationId xmlns:a16="http://schemas.microsoft.com/office/drawing/2014/main" id="{67074FC0-1738-B166-4017-6C8BDA43CB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250" y="1752600"/>
            <a:ext cx="569595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Content Placeholder 2">
            <a:extLst>
              <a:ext uri="{FF2B5EF4-FFF2-40B4-BE49-F238E27FC236}">
                <a16:creationId xmlns:a16="http://schemas.microsoft.com/office/drawing/2014/main" id="{1B8B3D34-D801-19C7-B82D-27749F2CF2B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28600" y="1749425"/>
            <a:ext cx="5334000" cy="4879975"/>
          </a:xfrm>
        </p:spPr>
      </p:pic>
      <p:sp>
        <p:nvSpPr>
          <p:cNvPr id="30723" name="TextBox 6">
            <a:extLst>
              <a:ext uri="{FF2B5EF4-FFF2-40B4-BE49-F238E27FC236}">
                <a16:creationId xmlns:a16="http://schemas.microsoft.com/office/drawing/2014/main" id="{71BCB184-7CB8-3F87-F60E-7E52082DD36C}"/>
              </a:ext>
            </a:extLst>
          </p:cNvPr>
          <p:cNvSpPr txBox="1">
            <a:spLocks noChangeArrowheads="1"/>
          </p:cNvSpPr>
          <p:nvPr/>
        </p:nvSpPr>
        <p:spPr bwMode="auto">
          <a:xfrm>
            <a:off x="762000" y="268288"/>
            <a:ext cx="774223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200">
                <a:latin typeface="Arial Rounded MT Bold" panose="020F0704030504030204" pitchFamily="34" charset="77"/>
              </a:rPr>
              <a:t>The GENESIS Project</a:t>
            </a:r>
          </a:p>
          <a:p>
            <a:pPr algn="ctr"/>
            <a:r>
              <a:rPr lang="en-US" altLang="en-US" sz="1400">
                <a:latin typeface="Arial Rounded MT Bold" panose="020F0704030504030204" pitchFamily="34" charset="77"/>
              </a:rPr>
              <a:t>Published in March of 2012: Journal of Intensive Care Medicine </a:t>
            </a:r>
          </a:p>
        </p:txBody>
      </p:sp>
      <p:pic>
        <p:nvPicPr>
          <p:cNvPr id="30724" name="Picture 9">
            <a:extLst>
              <a:ext uri="{FF2B5EF4-FFF2-40B4-BE49-F238E27FC236}">
                <a16:creationId xmlns:a16="http://schemas.microsoft.com/office/drawing/2014/main" id="{1435D105-F03C-FB26-924F-B4201D8FC4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9950" y="5294313"/>
            <a:ext cx="2889250"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
            <a:extLst>
              <a:ext uri="{FF2B5EF4-FFF2-40B4-BE49-F238E27FC236}">
                <a16:creationId xmlns:a16="http://schemas.microsoft.com/office/drawing/2014/main" id="{23C6CBC1-D57F-C652-66E3-177983550749}"/>
              </a:ext>
            </a:extLst>
          </p:cNvPr>
          <p:cNvPicPr>
            <a:picLocks noChangeAspect="1"/>
          </p:cNvPicPr>
          <p:nvPr/>
        </p:nvPicPr>
        <p:blipFill>
          <a:blip r:embed="rId4">
            <a:extLst>
              <a:ext uri="{28A0092B-C50C-407E-A947-70E740481C1C}">
                <a14:useLocalDpi xmlns:a14="http://schemas.microsoft.com/office/drawing/2010/main" val="0"/>
              </a:ext>
            </a:extLst>
          </a:blip>
          <a:srcRect t="5020" b="65555"/>
          <a:stretch>
            <a:fillRect/>
          </a:stretch>
        </p:blipFill>
        <p:spPr bwMode="auto">
          <a:xfrm>
            <a:off x="5980113" y="1752600"/>
            <a:ext cx="2630487"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
            <a:extLst>
              <a:ext uri="{FF2B5EF4-FFF2-40B4-BE49-F238E27FC236}">
                <a16:creationId xmlns:a16="http://schemas.microsoft.com/office/drawing/2014/main" id="{4340E642-BE8E-5802-BDC5-D9E620AD207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2970213"/>
            <a:ext cx="1698625"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62ACEC7-6040-0FC1-7749-593AF99CEE28}"/>
              </a:ext>
            </a:extLst>
          </p:cNvPr>
          <p:cNvSpPr>
            <a:spLocks noGrp="1"/>
          </p:cNvSpPr>
          <p:nvPr>
            <p:ph type="title"/>
          </p:nvPr>
        </p:nvSpPr>
        <p:spPr>
          <a:xfrm>
            <a:off x="76200" y="304800"/>
            <a:ext cx="8991600" cy="990600"/>
          </a:xfrm>
        </p:spPr>
        <p:txBody>
          <a:bodyPr/>
          <a:lstStyle/>
          <a:p>
            <a:pPr algn="ct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Author of Chapter 34: Mesenteric Ischaemia</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t>Textbook of Emergency Medicine</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Published November 2011 </a:t>
            </a:r>
            <a:br>
              <a:rPr lang="en-US" altLang="en-US" sz="2400"/>
            </a:br>
            <a:endParaRPr lang="en-US" altLang="en-US" sz="2400"/>
          </a:p>
        </p:txBody>
      </p:sp>
      <p:pic>
        <p:nvPicPr>
          <p:cNvPr id="31747" name="Picture 2">
            <a:extLst>
              <a:ext uri="{FF2B5EF4-FFF2-40B4-BE49-F238E27FC236}">
                <a16:creationId xmlns:a16="http://schemas.microsoft.com/office/drawing/2014/main" id="{F11DA827-549C-8BF1-C648-45BC012599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50" y="1749425"/>
            <a:ext cx="52895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8">
            <a:extLst>
              <a:ext uri="{FF2B5EF4-FFF2-40B4-BE49-F238E27FC236}">
                <a16:creationId xmlns:a16="http://schemas.microsoft.com/office/drawing/2014/main" id="{8F8CE422-405F-4654-1D95-8B521A9FC8B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4224338"/>
            <a:ext cx="1974850"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Box 10">
            <a:extLst>
              <a:ext uri="{FF2B5EF4-FFF2-40B4-BE49-F238E27FC236}">
                <a16:creationId xmlns:a16="http://schemas.microsoft.com/office/drawing/2014/main" id="{69AF9E58-A3A7-D480-279F-09F5E47C776C}"/>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31750" name="Picture 11">
            <a:extLst>
              <a:ext uri="{FF2B5EF4-FFF2-40B4-BE49-F238E27FC236}">
                <a16:creationId xmlns:a16="http://schemas.microsoft.com/office/drawing/2014/main" id="{58451614-865D-2A8F-5070-DE8CA73B617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57642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4">
            <a:extLst>
              <a:ext uri="{FF2B5EF4-FFF2-40B4-BE49-F238E27FC236}">
                <a16:creationId xmlns:a16="http://schemas.microsoft.com/office/drawing/2014/main" id="{65961676-0C5D-E0B9-18BD-20D68DD4FD5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2754313"/>
            <a:ext cx="144780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
            <a:extLst>
              <a:ext uri="{FF2B5EF4-FFF2-40B4-BE49-F238E27FC236}">
                <a16:creationId xmlns:a16="http://schemas.microsoft.com/office/drawing/2014/main" id="{B7A9F3EF-C342-996A-F66A-EACE6C09E55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4343400"/>
            <a:ext cx="30099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9B7832DC-51E2-7348-61CA-1BA5D01EDEA0}"/>
              </a:ext>
            </a:extLst>
          </p:cNvPr>
          <p:cNvSpPr>
            <a:spLocks noGrp="1"/>
          </p:cNvSpPr>
          <p:nvPr>
            <p:ph type="title"/>
          </p:nvPr>
        </p:nvSpPr>
        <p:spPr>
          <a:xfrm>
            <a:off x="228600" y="152400"/>
            <a:ext cx="8686800" cy="990600"/>
          </a:xfrm>
        </p:spPr>
        <p:txBody>
          <a:bodyPr/>
          <a:lstStyle/>
          <a:p>
            <a:pPr algn="ctr"/>
            <a:r>
              <a:rPr lang="en-US" altLang="en-US" sz="2400" b="1">
                <a:latin typeface="Arial Rounded MT Bold" panose="020F0704030504030204" pitchFamily="34" charset="77"/>
                <a:ea typeface="Arial Rounded MT Bold" panose="020F0704030504030204" pitchFamily="34" charset="77"/>
                <a:cs typeface="Arial Rounded MT Bold" panose="020F0704030504030204" pitchFamily="34" charset="77"/>
              </a:rPr>
              <a:t>Multi-State Toxicosurveillance of “Bath Salts” Presenting to the Emergency Department</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a:t>Abstract Published in October 2011: Annals of Emergency Medicine</a:t>
            </a:r>
            <a:endPar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pic>
        <p:nvPicPr>
          <p:cNvPr id="33795" name="Picture 7">
            <a:extLst>
              <a:ext uri="{FF2B5EF4-FFF2-40B4-BE49-F238E27FC236}">
                <a16:creationId xmlns:a16="http://schemas.microsoft.com/office/drawing/2014/main" id="{2EB0D9F5-5968-D66A-1514-D0C3891E49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570706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7">
            <a:extLst>
              <a:ext uri="{FF2B5EF4-FFF2-40B4-BE49-F238E27FC236}">
                <a16:creationId xmlns:a16="http://schemas.microsoft.com/office/drawing/2014/main" id="{C7CDAA71-426D-D70C-2703-1E01BF393C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7526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Box 2">
            <a:extLst>
              <a:ext uri="{FF2B5EF4-FFF2-40B4-BE49-F238E27FC236}">
                <a16:creationId xmlns:a16="http://schemas.microsoft.com/office/drawing/2014/main" id="{B5EB16A3-1262-BF15-4B29-70248D6C074E}"/>
              </a:ext>
            </a:extLst>
          </p:cNvPr>
          <p:cNvSpPr txBox="1">
            <a:spLocks noChangeArrowheads="1"/>
          </p:cNvSpPr>
          <p:nvPr/>
        </p:nvSpPr>
        <p:spPr bwMode="auto">
          <a:xfrm>
            <a:off x="4038600" y="3813175"/>
            <a:ext cx="19050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a:t>Published in Annals of Emergency Medicine, Vol. 58, No 4S, Oct. 2011, pg. S325</a:t>
            </a:r>
          </a:p>
          <a:p>
            <a:pPr>
              <a:buFont typeface="Wingdings" pitchFamily="2" charset="2"/>
              <a:buChar char="§"/>
            </a:pPr>
            <a:endParaRPr lang="en-US" altLang="en-US" sz="1400" b="1"/>
          </a:p>
          <a:p>
            <a:pPr>
              <a:buFont typeface="Wingdings" pitchFamily="2" charset="2"/>
              <a:buChar char="§"/>
            </a:pPr>
            <a:r>
              <a:rPr lang="en-US" altLang="en-US" sz="1400" b="1"/>
              <a:t>Presented Nationally at ACEP Scientific Assembly, October 2011.</a:t>
            </a:r>
          </a:p>
          <a:p>
            <a:pPr>
              <a:buFont typeface="Wingdings" pitchFamily="2" charset="2"/>
              <a:buChar char="§"/>
            </a:pPr>
            <a:endParaRPr lang="en-US" altLang="en-US" sz="1400" b="1"/>
          </a:p>
        </p:txBody>
      </p:sp>
      <p:pic>
        <p:nvPicPr>
          <p:cNvPr id="33798" name="Picture 1">
            <a:extLst>
              <a:ext uri="{FF2B5EF4-FFF2-40B4-BE49-F238E27FC236}">
                <a16:creationId xmlns:a16="http://schemas.microsoft.com/office/drawing/2014/main" id="{CFF946DD-E19C-BB55-3045-5BB503622A5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2819400"/>
            <a:ext cx="1905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14">
            <a:extLst>
              <a:ext uri="{FF2B5EF4-FFF2-40B4-BE49-F238E27FC236}">
                <a16:creationId xmlns:a16="http://schemas.microsoft.com/office/drawing/2014/main" id="{FD9082BB-CED1-F213-7979-318CB95053DC}"/>
              </a:ext>
            </a:extLst>
          </p:cNvPr>
          <p:cNvSpPr txBox="1">
            <a:spLocks noChangeArrowheads="1"/>
          </p:cNvSpPr>
          <p:nvPr/>
        </p:nvSpPr>
        <p:spPr bwMode="auto">
          <a:xfrm>
            <a:off x="5867400" y="17526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Christopher Nedzlek, DO,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2008 – Present </a:t>
            </a:r>
          </a:p>
        </p:txBody>
      </p:sp>
      <p:pic>
        <p:nvPicPr>
          <p:cNvPr id="33800" name="Picture 4">
            <a:extLst>
              <a:ext uri="{FF2B5EF4-FFF2-40B4-BE49-F238E27FC236}">
                <a16:creationId xmlns:a16="http://schemas.microsoft.com/office/drawing/2014/main" id="{9098EDD0-BE9E-DAA1-B71A-CF60CC3F0B1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963" y="1735138"/>
            <a:ext cx="376713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7D64BE45-447D-5DEC-AC42-7CD83AD8B960}"/>
              </a:ext>
            </a:extLst>
          </p:cNvPr>
          <p:cNvSpPr>
            <a:spLocks noGrp="1"/>
          </p:cNvSpPr>
          <p:nvPr>
            <p:ph type="title"/>
          </p:nvPr>
        </p:nvSpPr>
        <p:spPr>
          <a:xfrm>
            <a:off x="228600" y="304800"/>
            <a:ext cx="8686800" cy="990600"/>
          </a:xfrm>
        </p:spPr>
        <p:txBody>
          <a:bodyPr/>
          <a:lstStyle/>
          <a:p>
            <a:pPr algn="ct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Professional Fee Revenue Characteristics of</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 Frequent Users of the Emergency Department</a:t>
            </a:r>
            <a:br>
              <a:rPr lang="en-US" altLang="en-US" sz="1400" b="1">
                <a:latin typeface="Arial Rounded MT Bold" panose="020F0704030504030204" pitchFamily="34" charset="77"/>
                <a:ea typeface="Arial Rounded MT Bold" panose="020F0704030504030204" pitchFamily="34" charset="77"/>
                <a:cs typeface="Arial Rounded MT Bold" panose="020F0704030504030204" pitchFamily="34" charset="77"/>
              </a:rPr>
            </a:b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Published in Annals of Emergency Medicine September 2010</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endPar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34819" name="TextBox 6">
            <a:extLst>
              <a:ext uri="{FF2B5EF4-FFF2-40B4-BE49-F238E27FC236}">
                <a16:creationId xmlns:a16="http://schemas.microsoft.com/office/drawing/2014/main" id="{78F52BA9-7ABC-ABAC-A1E4-64FC3941732E}"/>
              </a:ext>
            </a:extLst>
          </p:cNvPr>
          <p:cNvSpPr txBox="1">
            <a:spLocks noChangeArrowheads="1"/>
          </p:cNvSpPr>
          <p:nvPr/>
        </p:nvSpPr>
        <p:spPr bwMode="auto">
          <a:xfrm>
            <a:off x="5791200" y="16764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Robert McCurren, MD, FACEP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2004 – Present </a:t>
            </a:r>
          </a:p>
        </p:txBody>
      </p:sp>
      <p:pic>
        <p:nvPicPr>
          <p:cNvPr id="34820" name="Picture 7">
            <a:extLst>
              <a:ext uri="{FF2B5EF4-FFF2-40B4-BE49-F238E27FC236}">
                <a16:creationId xmlns:a16="http://schemas.microsoft.com/office/drawing/2014/main" id="{06BB8148-E1C1-9AD8-C51C-EB532F9FCC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48006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a:extLst>
              <a:ext uri="{FF2B5EF4-FFF2-40B4-BE49-F238E27FC236}">
                <a16:creationId xmlns:a16="http://schemas.microsoft.com/office/drawing/2014/main" id="{FAF956E3-F410-751F-EF57-2D7DF34ECB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831975"/>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2">
            <a:extLst>
              <a:ext uri="{FF2B5EF4-FFF2-40B4-BE49-F238E27FC236}">
                <a16:creationId xmlns:a16="http://schemas.microsoft.com/office/drawing/2014/main" id="{C1DD5B50-92BA-502C-A823-EE58D8C692BA}"/>
              </a:ext>
            </a:extLst>
          </p:cNvPr>
          <p:cNvSpPr txBox="1">
            <a:spLocks noChangeArrowheads="1"/>
          </p:cNvSpPr>
          <p:nvPr/>
        </p:nvSpPr>
        <p:spPr bwMode="auto">
          <a:xfrm>
            <a:off x="3962400" y="3660775"/>
            <a:ext cx="19050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a:t>Published in Annals of Emergency Medicine, Vol 56 No. 3,  Sept 20010, pg. S127</a:t>
            </a:r>
          </a:p>
          <a:p>
            <a:pPr>
              <a:buFont typeface="Wingdings" pitchFamily="2" charset="2"/>
              <a:buChar char="§"/>
            </a:pPr>
            <a:endParaRPr lang="en-US" altLang="en-US" sz="1400" b="1"/>
          </a:p>
          <a:p>
            <a:pPr>
              <a:buFont typeface="Wingdings" pitchFamily="2" charset="2"/>
              <a:buChar char="§"/>
            </a:pPr>
            <a:r>
              <a:rPr lang="en-US" altLang="en-US" sz="1400" b="1"/>
              <a:t>Presented Nationally at ACEP Scientific Assembly, September 2010.</a:t>
            </a:r>
          </a:p>
          <a:p>
            <a:pPr>
              <a:buFont typeface="Wingdings" pitchFamily="2" charset="2"/>
              <a:buChar char="§"/>
            </a:pPr>
            <a:endParaRPr lang="en-US" altLang="en-US" sz="1400" b="1"/>
          </a:p>
        </p:txBody>
      </p:sp>
      <p:pic>
        <p:nvPicPr>
          <p:cNvPr id="34823" name="Picture 3">
            <a:extLst>
              <a:ext uri="{FF2B5EF4-FFF2-40B4-BE49-F238E27FC236}">
                <a16:creationId xmlns:a16="http://schemas.microsoft.com/office/drawing/2014/main" id="{F09B8CFD-3D10-3860-F100-94BA593AEA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9550" y="1774825"/>
            <a:ext cx="3435350"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4">
            <a:extLst>
              <a:ext uri="{FF2B5EF4-FFF2-40B4-BE49-F238E27FC236}">
                <a16:creationId xmlns:a16="http://schemas.microsoft.com/office/drawing/2014/main" id="{75CEE575-0EFA-9D78-304E-42B0C7D677D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2743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6">
            <a:extLst>
              <a:ext uri="{FF2B5EF4-FFF2-40B4-BE49-F238E27FC236}">
                <a16:creationId xmlns:a16="http://schemas.microsoft.com/office/drawing/2014/main" id="{27845E76-D7FE-ED02-2E49-D0B208748E91}"/>
              </a:ext>
            </a:extLst>
          </p:cNvPr>
          <p:cNvSpPr txBox="1">
            <a:spLocks noChangeArrowheads="1"/>
          </p:cNvSpPr>
          <p:nvPr/>
        </p:nvSpPr>
        <p:spPr bwMode="auto">
          <a:xfrm>
            <a:off x="152400" y="127000"/>
            <a:ext cx="87693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000">
                <a:latin typeface="Arial Rounded MT Bold" panose="020F0704030504030204" pitchFamily="34" charset="77"/>
              </a:rPr>
              <a:t>Cimetidine-Induced Lactic Acidosis and Acute Pancreatitis</a:t>
            </a:r>
          </a:p>
          <a:p>
            <a:pPr algn="ctr"/>
            <a:endParaRPr lang="en-US" altLang="en-US" sz="2000">
              <a:latin typeface="Arial Rounded MT Bold" panose="020F0704030504030204" pitchFamily="34" charset="77"/>
            </a:endParaRPr>
          </a:p>
          <a:p>
            <a:pPr algn="ctr"/>
            <a:r>
              <a:rPr lang="en-US" altLang="en-US" sz="2000"/>
              <a:t>Published in August Winter 2010: Southern Medical Journal</a:t>
            </a:r>
            <a:endParaRPr lang="en-US" altLang="en-US" sz="2000">
              <a:latin typeface="Arial Rounded MT Bold" panose="020F0704030504030204" pitchFamily="34" charset="77"/>
            </a:endParaRPr>
          </a:p>
        </p:txBody>
      </p:sp>
      <p:sp>
        <p:nvSpPr>
          <p:cNvPr id="35843" name="TextBox 4">
            <a:extLst>
              <a:ext uri="{FF2B5EF4-FFF2-40B4-BE49-F238E27FC236}">
                <a16:creationId xmlns:a16="http://schemas.microsoft.com/office/drawing/2014/main" id="{E959A675-392E-CAAF-D817-8E296CDFC0DF}"/>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35844" name="Picture 5">
            <a:extLst>
              <a:ext uri="{FF2B5EF4-FFF2-40B4-BE49-F238E27FC236}">
                <a16:creationId xmlns:a16="http://schemas.microsoft.com/office/drawing/2014/main" id="{A6658E6F-3C48-8EAE-7395-57CDEF35D7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55626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2">
            <a:extLst>
              <a:ext uri="{FF2B5EF4-FFF2-40B4-BE49-F238E27FC236}">
                <a16:creationId xmlns:a16="http://schemas.microsoft.com/office/drawing/2014/main" id="{04922D9E-A9EC-4BCB-8E8E-FB22CAC608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2950" y="4700588"/>
            <a:ext cx="128905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3">
            <a:extLst>
              <a:ext uri="{FF2B5EF4-FFF2-40B4-BE49-F238E27FC236}">
                <a16:creationId xmlns:a16="http://schemas.microsoft.com/office/drawing/2014/main" id="{90A8F9CA-032C-EE67-9E6C-71A313F4312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748088"/>
            <a:ext cx="2903538"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6">
            <a:extLst>
              <a:ext uri="{FF2B5EF4-FFF2-40B4-BE49-F238E27FC236}">
                <a16:creationId xmlns:a16="http://schemas.microsoft.com/office/drawing/2014/main" id="{C4087BD7-F695-1330-D717-2F99EDAC542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828800"/>
            <a:ext cx="5311775"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7">
            <a:extLst>
              <a:ext uri="{FF2B5EF4-FFF2-40B4-BE49-F238E27FC236}">
                <a16:creationId xmlns:a16="http://schemas.microsoft.com/office/drawing/2014/main" id="{EAC1B5E8-84FB-CC64-FF3C-90E7CD8E78D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600" y="3581400"/>
            <a:ext cx="175260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8">
            <a:extLst>
              <a:ext uri="{FF2B5EF4-FFF2-40B4-BE49-F238E27FC236}">
                <a16:creationId xmlns:a16="http://schemas.microsoft.com/office/drawing/2014/main" id="{CDF6B1B4-7926-8188-DA78-1147F7EF4A9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86513" y="2743200"/>
            <a:ext cx="1919287"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04CABB83-EAE2-BF71-FB98-4A1EDDA6296C}"/>
              </a:ext>
            </a:extLst>
          </p:cNvPr>
          <p:cNvSpPr>
            <a:spLocks noGrp="1"/>
          </p:cNvSpPr>
          <p:nvPr>
            <p:ph type="title"/>
          </p:nvPr>
        </p:nvSpPr>
        <p:spPr>
          <a:xfrm>
            <a:off x="76200" y="304800"/>
            <a:ext cx="8991600" cy="990600"/>
          </a:xfrm>
        </p:spPr>
        <p:txBody>
          <a:bodyPr/>
          <a:lstStyle/>
          <a:p>
            <a:pPr algn="ct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Author of Chapter 8: Laboratory Diagnosis of Addicting Drugs</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Textbook of Addictive Disorders in Medical Populations</a:t>
            </a:r>
            <a:br>
              <a:rPr lang="en-US" altLang="en-US" sz="24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800">
                <a:latin typeface="Arial Rounded MT Bold" panose="020F0704030504030204" pitchFamily="34" charset="77"/>
                <a:ea typeface="Arial Rounded MT Bold" panose="020F0704030504030204" pitchFamily="34" charset="77"/>
                <a:cs typeface="Arial Rounded MT Bold" panose="020F0704030504030204" pitchFamily="34" charset="77"/>
              </a:rPr>
              <a:t> </a:t>
            </a:r>
            <a:b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Published in 2010</a:t>
            </a:r>
            <a:br>
              <a:rPr lang="en-US" altLang="en-US" sz="2400"/>
            </a:br>
            <a:endParaRPr lang="en-US" altLang="en-US" sz="2400"/>
          </a:p>
        </p:txBody>
      </p:sp>
      <p:sp>
        <p:nvSpPr>
          <p:cNvPr id="36867" name="TextBox 10">
            <a:extLst>
              <a:ext uri="{FF2B5EF4-FFF2-40B4-BE49-F238E27FC236}">
                <a16:creationId xmlns:a16="http://schemas.microsoft.com/office/drawing/2014/main" id="{F2778C9F-DFE8-DB5E-43F5-5AF14AB3E854}"/>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36868" name="Picture 11">
            <a:extLst>
              <a:ext uri="{FF2B5EF4-FFF2-40B4-BE49-F238E27FC236}">
                <a16:creationId xmlns:a16="http://schemas.microsoft.com/office/drawing/2014/main" id="{A0E1DDC1-7013-C3F6-1FE9-7AF4D1A911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57900" y="47736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a:extLst>
              <a:ext uri="{FF2B5EF4-FFF2-40B4-BE49-F238E27FC236}">
                <a16:creationId xmlns:a16="http://schemas.microsoft.com/office/drawing/2014/main" id="{6F9396AE-C694-0FDE-0E20-4A7315690D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2459038"/>
            <a:ext cx="1862138"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4">
            <a:extLst>
              <a:ext uri="{FF2B5EF4-FFF2-40B4-BE49-F238E27FC236}">
                <a16:creationId xmlns:a16="http://schemas.microsoft.com/office/drawing/2014/main" id="{706FB4EC-67AA-8CF9-3D42-A0D448EFCBA1}"/>
              </a:ext>
            </a:extLst>
          </p:cNvPr>
          <p:cNvPicPr>
            <a:picLocks noChangeAspect="1"/>
          </p:cNvPicPr>
          <p:nvPr/>
        </p:nvPicPr>
        <p:blipFill>
          <a:blip r:embed="rId5">
            <a:extLst>
              <a:ext uri="{28A0092B-C50C-407E-A947-70E740481C1C}">
                <a14:useLocalDpi xmlns:a14="http://schemas.microsoft.com/office/drawing/2010/main" val="0"/>
              </a:ext>
            </a:extLst>
          </a:blip>
          <a:srcRect t="13333" b="28889"/>
          <a:stretch>
            <a:fillRect/>
          </a:stretch>
        </p:blipFill>
        <p:spPr bwMode="auto">
          <a:xfrm>
            <a:off x="6096000" y="2743200"/>
            <a:ext cx="263683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
            <a:extLst>
              <a:ext uri="{FF2B5EF4-FFF2-40B4-BE49-F238E27FC236}">
                <a16:creationId xmlns:a16="http://schemas.microsoft.com/office/drawing/2014/main" id="{70B8056F-DC60-CA8A-2887-9051E1F4537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752600"/>
            <a:ext cx="3403600"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D54B65F2-9FAE-E545-3860-DEB85D469ADD}"/>
              </a:ext>
            </a:extLst>
          </p:cNvPr>
          <p:cNvSpPr>
            <a:spLocks noGrp="1"/>
          </p:cNvSpPr>
          <p:nvPr>
            <p:ph type="title"/>
          </p:nvPr>
        </p:nvSpPr>
        <p:spPr>
          <a:xfrm>
            <a:off x="76200" y="152400"/>
            <a:ext cx="8991600" cy="990600"/>
          </a:xfrm>
        </p:spPr>
        <p:txBody>
          <a:bodyPr/>
          <a:lstStyle/>
          <a:p>
            <a:pPr algn="ctr"/>
            <a:r>
              <a:rPr lang="en-US" altLang="en-US" sz="2000">
                <a:latin typeface="Arial Rounded MT Bold" panose="020F0704030504030204" pitchFamily="34" charset="77"/>
                <a:ea typeface="Arial Rounded MT Bold" panose="020F0704030504030204" pitchFamily="34" charset="77"/>
                <a:cs typeface="Arial Rounded MT Bold" panose="020F0704030504030204" pitchFamily="34" charset="77"/>
              </a:rPr>
              <a:t>Seasonal and Avian Influenza Knowledge Base of Attending Physicians in a Community-Based Hospital: A Survey-Based Study</a:t>
            </a:r>
            <a:br>
              <a:rPr lang="en-US" altLang="en-US" sz="2400"/>
            </a:br>
            <a:r>
              <a:rPr lang="en-US" altLang="en-US" sz="2400"/>
              <a:t> </a:t>
            </a:r>
            <a:r>
              <a:rPr lang="en-US" altLang="en-US" sz="2000"/>
              <a:t>Published in May 2010: Journal of the American Osteopathic Association</a:t>
            </a:r>
          </a:p>
        </p:txBody>
      </p:sp>
      <p:sp>
        <p:nvSpPr>
          <p:cNvPr id="38915" name="TextBox 6">
            <a:extLst>
              <a:ext uri="{FF2B5EF4-FFF2-40B4-BE49-F238E27FC236}">
                <a16:creationId xmlns:a16="http://schemas.microsoft.com/office/drawing/2014/main" id="{C2096822-300B-377D-2EC6-37D07AFF0320}"/>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Kevin Boehm,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2005 - 2014</a:t>
            </a:r>
          </a:p>
        </p:txBody>
      </p:sp>
      <p:pic>
        <p:nvPicPr>
          <p:cNvPr id="38916" name="Picture 7">
            <a:extLst>
              <a:ext uri="{FF2B5EF4-FFF2-40B4-BE49-F238E27FC236}">
                <a16:creationId xmlns:a16="http://schemas.microsoft.com/office/drawing/2014/main" id="{6482192C-B80A-9953-420E-9252AE1289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4100" y="56880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1">
            <a:extLst>
              <a:ext uri="{FF2B5EF4-FFF2-40B4-BE49-F238E27FC236}">
                <a16:creationId xmlns:a16="http://schemas.microsoft.com/office/drawing/2014/main" id="{7A03B10B-D980-CAD1-BF80-F9EB47A90E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1814513"/>
            <a:ext cx="5207000" cy="24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2">
            <a:extLst>
              <a:ext uri="{FF2B5EF4-FFF2-40B4-BE49-F238E27FC236}">
                <a16:creationId xmlns:a16="http://schemas.microsoft.com/office/drawing/2014/main" id="{CEA21341-469D-F55A-7FAC-D1B6BD74C7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395788"/>
            <a:ext cx="4038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3">
            <a:extLst>
              <a:ext uri="{FF2B5EF4-FFF2-40B4-BE49-F238E27FC236}">
                <a16:creationId xmlns:a16="http://schemas.microsoft.com/office/drawing/2014/main" id="{E1288768-B35D-9BBF-E4A9-05E12F1A47C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42050" y="2803525"/>
            <a:ext cx="236855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4">
            <a:extLst>
              <a:ext uri="{FF2B5EF4-FFF2-40B4-BE49-F238E27FC236}">
                <a16:creationId xmlns:a16="http://schemas.microsoft.com/office/drawing/2014/main" id="{F164F156-C14F-E3C1-DF87-67E2C5B493A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038725"/>
            <a:ext cx="23876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6">
            <a:extLst>
              <a:ext uri="{FF2B5EF4-FFF2-40B4-BE49-F238E27FC236}">
                <a16:creationId xmlns:a16="http://schemas.microsoft.com/office/drawing/2014/main" id="{FB1EF855-CB9A-7108-8D44-0CA2BE74C7D3}"/>
              </a:ext>
            </a:extLst>
          </p:cNvPr>
          <p:cNvSpPr txBox="1">
            <a:spLocks noChangeArrowheads="1"/>
          </p:cNvSpPr>
          <p:nvPr/>
        </p:nvSpPr>
        <p:spPr bwMode="auto">
          <a:xfrm>
            <a:off x="152400" y="127000"/>
            <a:ext cx="87693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000">
                <a:latin typeface="Arial Rounded MT Bold" panose="020F0704030504030204" pitchFamily="34" charset="77"/>
              </a:rPr>
              <a:t>Improving Outcomes in Severe Sepsis and Septic Shock</a:t>
            </a:r>
          </a:p>
          <a:p>
            <a:pPr algn="ctr"/>
            <a:r>
              <a:rPr lang="en-US" altLang="en-US" sz="1600">
                <a:latin typeface="Arial Rounded MT Bold" panose="020F0704030504030204" pitchFamily="34" charset="77"/>
              </a:rPr>
              <a:t>From the Multicenter Severe Sepsis and Septic Shock Collaborative Group</a:t>
            </a:r>
          </a:p>
          <a:p>
            <a:pPr algn="ctr"/>
            <a:endParaRPr lang="en-US" altLang="en-US" sz="800">
              <a:latin typeface="Arial Rounded MT Bold" panose="020F0704030504030204" pitchFamily="34" charset="77"/>
            </a:endParaRPr>
          </a:p>
          <a:p>
            <a:pPr algn="ctr"/>
            <a:r>
              <a:rPr lang="en-US" altLang="en-US"/>
              <a:t>Published in September 2009: Journal Of Emergency Medicine</a:t>
            </a:r>
            <a:endParaRPr lang="en-US" altLang="en-US">
              <a:latin typeface="Arial Rounded MT Bold" panose="020F0704030504030204" pitchFamily="34" charset="77"/>
            </a:endParaRPr>
          </a:p>
        </p:txBody>
      </p:sp>
      <p:sp>
        <p:nvSpPr>
          <p:cNvPr id="39939" name="TextBox 4">
            <a:extLst>
              <a:ext uri="{FF2B5EF4-FFF2-40B4-BE49-F238E27FC236}">
                <a16:creationId xmlns:a16="http://schemas.microsoft.com/office/drawing/2014/main" id="{C0B147A0-2062-A616-D200-950184AA38D8}"/>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39940" name="Picture 5">
            <a:extLst>
              <a:ext uri="{FF2B5EF4-FFF2-40B4-BE49-F238E27FC236}">
                <a16:creationId xmlns:a16="http://schemas.microsoft.com/office/drawing/2014/main" id="{9C0B09ED-0452-3951-517C-8827082F00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5791200"/>
            <a:ext cx="278130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a:extLst>
              <a:ext uri="{FF2B5EF4-FFF2-40B4-BE49-F238E27FC236}">
                <a16:creationId xmlns:a16="http://schemas.microsoft.com/office/drawing/2014/main" id="{E51C7ECE-7C91-4696-16C5-010779F50B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02363" y="2743200"/>
            <a:ext cx="2332037"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
            <a:extLst>
              <a:ext uri="{FF2B5EF4-FFF2-40B4-BE49-F238E27FC236}">
                <a16:creationId xmlns:a16="http://schemas.microsoft.com/office/drawing/2014/main" id="{CAA6CF03-EF98-3C5B-6F4D-7912BA9D58C7}"/>
              </a:ext>
            </a:extLst>
          </p:cNvPr>
          <p:cNvPicPr>
            <a:picLocks noChangeAspect="1"/>
          </p:cNvPicPr>
          <p:nvPr/>
        </p:nvPicPr>
        <p:blipFill>
          <a:blip r:embed="rId4">
            <a:extLst>
              <a:ext uri="{28A0092B-C50C-407E-A947-70E740481C1C}">
                <a14:useLocalDpi xmlns:a14="http://schemas.microsoft.com/office/drawing/2010/main" val="0"/>
              </a:ext>
            </a:extLst>
          </a:blip>
          <a:srcRect t="9673" r="2499"/>
          <a:stretch>
            <a:fillRect/>
          </a:stretch>
        </p:blipFill>
        <p:spPr bwMode="auto">
          <a:xfrm>
            <a:off x="152400" y="5883275"/>
            <a:ext cx="2971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3">
            <a:extLst>
              <a:ext uri="{FF2B5EF4-FFF2-40B4-BE49-F238E27FC236}">
                <a16:creationId xmlns:a16="http://schemas.microsoft.com/office/drawing/2014/main" id="{66E1BB41-0CA3-32B0-231E-75552AA98B04}"/>
              </a:ext>
            </a:extLst>
          </p:cNvPr>
          <p:cNvPicPr>
            <a:picLocks noChangeAspect="1"/>
          </p:cNvPicPr>
          <p:nvPr/>
        </p:nvPicPr>
        <p:blipFill>
          <a:blip r:embed="rId5">
            <a:extLst>
              <a:ext uri="{28A0092B-C50C-407E-A947-70E740481C1C}">
                <a14:useLocalDpi xmlns:a14="http://schemas.microsoft.com/office/drawing/2010/main" val="0"/>
              </a:ext>
            </a:extLst>
          </a:blip>
          <a:srcRect r="50833"/>
          <a:stretch>
            <a:fillRect/>
          </a:stretch>
        </p:blipFill>
        <p:spPr bwMode="auto">
          <a:xfrm>
            <a:off x="133350" y="2209800"/>
            <a:ext cx="3219450"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0">
            <a:extLst>
              <a:ext uri="{FF2B5EF4-FFF2-40B4-BE49-F238E27FC236}">
                <a16:creationId xmlns:a16="http://schemas.microsoft.com/office/drawing/2014/main" id="{27315220-49B3-C816-F14B-A059517DAB4C}"/>
              </a:ext>
            </a:extLst>
          </p:cNvPr>
          <p:cNvPicPr>
            <a:picLocks noChangeAspect="1"/>
          </p:cNvPicPr>
          <p:nvPr/>
        </p:nvPicPr>
        <p:blipFill>
          <a:blip r:embed="rId5">
            <a:extLst>
              <a:ext uri="{28A0092B-C50C-407E-A947-70E740481C1C}">
                <a14:useLocalDpi xmlns:a14="http://schemas.microsoft.com/office/drawing/2010/main" val="0"/>
              </a:ext>
            </a:extLst>
          </a:blip>
          <a:srcRect l="49583" t="5482" b="3076"/>
          <a:stretch>
            <a:fillRect/>
          </a:stretch>
        </p:blipFill>
        <p:spPr bwMode="auto">
          <a:xfrm>
            <a:off x="57150" y="4037013"/>
            <a:ext cx="3302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4">
            <a:extLst>
              <a:ext uri="{FF2B5EF4-FFF2-40B4-BE49-F238E27FC236}">
                <a16:creationId xmlns:a16="http://schemas.microsoft.com/office/drawing/2014/main" id="{D1D1B743-AE1B-B054-18BC-D8BAE1B331A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79850" y="1905000"/>
            <a:ext cx="153035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TextBox 2">
            <a:extLst>
              <a:ext uri="{FF2B5EF4-FFF2-40B4-BE49-F238E27FC236}">
                <a16:creationId xmlns:a16="http://schemas.microsoft.com/office/drawing/2014/main" id="{7F8D8C9F-D22C-1A4B-019A-0439B22CD865}"/>
              </a:ext>
            </a:extLst>
          </p:cNvPr>
          <p:cNvSpPr txBox="1">
            <a:spLocks noChangeArrowheads="1"/>
          </p:cNvSpPr>
          <p:nvPr/>
        </p:nvSpPr>
        <p:spPr bwMode="auto">
          <a:xfrm>
            <a:off x="3581400" y="4278313"/>
            <a:ext cx="220980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a:t>Published in Journal of Emergency Medicine, Sept. 2009, Vol. 37, No 2, pg. 217</a:t>
            </a:r>
          </a:p>
          <a:p>
            <a:pPr>
              <a:buFont typeface="Wingdings" pitchFamily="2" charset="2"/>
              <a:buChar char="§"/>
            </a:pPr>
            <a:endParaRPr lang="en-US" altLang="en-US" sz="1200" b="1"/>
          </a:p>
          <a:p>
            <a:pPr>
              <a:buFont typeface="Wingdings" pitchFamily="2" charset="2"/>
              <a:buChar char="§"/>
            </a:pPr>
            <a:r>
              <a:rPr lang="en-US" altLang="en-US" sz="1200" b="1"/>
              <a:t>Presented Internationally in Valencia Spain in September 2009</a:t>
            </a:r>
          </a:p>
          <a:p>
            <a:pPr>
              <a:buFont typeface="Wingdings" pitchFamily="2" charset="2"/>
              <a:buChar char="§"/>
            </a:pPr>
            <a:endParaRPr lang="en-US" altLang="en-US" sz="1400" b="1"/>
          </a:p>
        </p:txBody>
      </p:sp>
      <p:sp>
        <p:nvSpPr>
          <p:cNvPr id="39947" name="TextBox 2">
            <a:extLst>
              <a:ext uri="{FF2B5EF4-FFF2-40B4-BE49-F238E27FC236}">
                <a16:creationId xmlns:a16="http://schemas.microsoft.com/office/drawing/2014/main" id="{DAB340C8-1298-5107-9B45-43315A79BAE7}"/>
              </a:ext>
            </a:extLst>
          </p:cNvPr>
          <p:cNvSpPr txBox="1">
            <a:spLocks noChangeArrowheads="1"/>
          </p:cNvSpPr>
          <p:nvPr/>
        </p:nvSpPr>
        <p:spPr bwMode="auto">
          <a:xfrm>
            <a:off x="76200" y="1676400"/>
            <a:ext cx="3276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400" b="1"/>
              <a:t>Won Top Prize for Best International Research Abstract of the Year</a:t>
            </a:r>
          </a:p>
          <a:p>
            <a:pPr>
              <a:buFont typeface="Wingdings" pitchFamily="2" charset="2"/>
              <a:buChar char="§"/>
            </a:pPr>
            <a:endParaRPr lang="en-US" altLang="en-US" sz="1400"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C4D3915C-FFDA-B525-1D6F-B09F79656CB4}"/>
              </a:ext>
            </a:extLst>
          </p:cNvPr>
          <p:cNvSpPr>
            <a:spLocks noGrp="1"/>
          </p:cNvSpPr>
          <p:nvPr>
            <p:ph type="title"/>
          </p:nvPr>
        </p:nvSpPr>
        <p:spPr>
          <a:xfrm>
            <a:off x="228600" y="152400"/>
            <a:ext cx="8686800" cy="990600"/>
          </a:xfrm>
        </p:spPr>
        <p:txBody>
          <a:bodyPr/>
          <a:lstStyle/>
          <a:p>
            <a:pPr algn="ct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Prevalence and Presentation of Septic Shock in the Prehospital Environment</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S. Gunaga, DO, J. Walker, DO, J. Fletcher, DO, V. Kella, MD, B. Rosen, DO</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a:t>Abstract Published in May 2009: Academic Emergency Medicine</a:t>
            </a:r>
            <a:endPar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0963" name="TextBox 2">
            <a:extLst>
              <a:ext uri="{FF2B5EF4-FFF2-40B4-BE49-F238E27FC236}">
                <a16:creationId xmlns:a16="http://schemas.microsoft.com/office/drawing/2014/main" id="{D698F074-04D5-7288-90A0-1EB988F64BE0}"/>
              </a:ext>
            </a:extLst>
          </p:cNvPr>
          <p:cNvSpPr txBox="1">
            <a:spLocks noChangeArrowheads="1"/>
          </p:cNvSpPr>
          <p:nvPr/>
        </p:nvSpPr>
        <p:spPr bwMode="auto">
          <a:xfrm>
            <a:off x="3559175" y="4525963"/>
            <a:ext cx="26130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a:t>Published in Academic Emergency Medicine, May 2009, pg. S840</a:t>
            </a:r>
          </a:p>
          <a:p>
            <a:pPr>
              <a:buFont typeface="Wingdings" pitchFamily="2" charset="2"/>
              <a:buChar char="§"/>
            </a:pPr>
            <a:endParaRPr lang="en-US" altLang="en-US" sz="1200" b="1"/>
          </a:p>
          <a:p>
            <a:pPr>
              <a:buFont typeface="Wingdings" pitchFamily="2" charset="2"/>
              <a:buChar char="§"/>
            </a:pPr>
            <a:r>
              <a:rPr lang="en-US" altLang="en-US" sz="1200" b="1"/>
              <a:t>Presented Nationally at Society of Academic Emergency Medicine (SAEM) in New Orleans, May 2009.</a:t>
            </a:r>
          </a:p>
        </p:txBody>
      </p:sp>
      <p:pic>
        <p:nvPicPr>
          <p:cNvPr id="40964" name="Picture 8">
            <a:extLst>
              <a:ext uri="{FF2B5EF4-FFF2-40B4-BE49-F238E27FC236}">
                <a16:creationId xmlns:a16="http://schemas.microsoft.com/office/drawing/2014/main" id="{02D5262B-AE8D-D84C-338E-0E170F005B42}"/>
              </a:ext>
            </a:extLst>
          </p:cNvPr>
          <p:cNvPicPr>
            <a:picLocks noChangeAspect="1"/>
          </p:cNvPicPr>
          <p:nvPr/>
        </p:nvPicPr>
        <p:blipFill>
          <a:blip r:embed="rId2">
            <a:extLst>
              <a:ext uri="{28A0092B-C50C-407E-A947-70E740481C1C}">
                <a14:useLocalDpi xmlns:a14="http://schemas.microsoft.com/office/drawing/2010/main" val="0"/>
              </a:ext>
            </a:extLst>
          </a:blip>
          <a:srcRect b="10693"/>
          <a:stretch>
            <a:fillRect/>
          </a:stretch>
        </p:blipFill>
        <p:spPr bwMode="auto">
          <a:xfrm>
            <a:off x="152400" y="1776413"/>
            <a:ext cx="34290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9">
            <a:extLst>
              <a:ext uri="{FF2B5EF4-FFF2-40B4-BE49-F238E27FC236}">
                <a16:creationId xmlns:a16="http://schemas.microsoft.com/office/drawing/2014/main" id="{47DEA842-E335-CD04-885C-FDB069978C22}"/>
              </a:ext>
            </a:extLst>
          </p:cNvPr>
          <p:cNvPicPr>
            <a:picLocks noChangeAspect="1"/>
          </p:cNvPicPr>
          <p:nvPr/>
        </p:nvPicPr>
        <p:blipFill>
          <a:blip r:embed="rId3">
            <a:extLst>
              <a:ext uri="{28A0092B-C50C-407E-A947-70E740481C1C}">
                <a14:useLocalDpi xmlns:a14="http://schemas.microsoft.com/office/drawing/2010/main" val="0"/>
              </a:ext>
            </a:extLst>
          </a:blip>
          <a:srcRect b="42381"/>
          <a:stretch>
            <a:fillRect/>
          </a:stretch>
        </p:blipFill>
        <p:spPr bwMode="auto">
          <a:xfrm>
            <a:off x="152400" y="2971800"/>
            <a:ext cx="3352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10">
            <a:extLst>
              <a:ext uri="{FF2B5EF4-FFF2-40B4-BE49-F238E27FC236}">
                <a16:creationId xmlns:a16="http://schemas.microsoft.com/office/drawing/2014/main" id="{F9C5E05D-5AD6-8C4F-E341-44F6404BE65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8900" y="2019300"/>
            <a:ext cx="17399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7" name="TextBox 6">
            <a:extLst>
              <a:ext uri="{FF2B5EF4-FFF2-40B4-BE49-F238E27FC236}">
                <a16:creationId xmlns:a16="http://schemas.microsoft.com/office/drawing/2014/main" id="{CA23090E-484D-7F16-4BDD-6030FCBE3E3B}"/>
              </a:ext>
            </a:extLst>
          </p:cNvPr>
          <p:cNvSpPr txBox="1">
            <a:spLocks noChangeArrowheads="1"/>
          </p:cNvSpPr>
          <p:nvPr/>
        </p:nvSpPr>
        <p:spPr bwMode="auto">
          <a:xfrm>
            <a:off x="5791200" y="19050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40968" name="Picture 7">
            <a:extLst>
              <a:ext uri="{FF2B5EF4-FFF2-40B4-BE49-F238E27FC236}">
                <a16:creationId xmlns:a16="http://schemas.microsoft.com/office/drawing/2014/main" id="{9E4382B7-0BB8-5845-0E3C-FD28D8AA8C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570706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8">
            <a:extLst>
              <a:ext uri="{FF2B5EF4-FFF2-40B4-BE49-F238E27FC236}">
                <a16:creationId xmlns:a16="http://schemas.microsoft.com/office/drawing/2014/main" id="{6DAAAC5F-1B02-FAED-6AAB-46F6FB4289D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2811463"/>
            <a:ext cx="1951038"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AEECACD2-8D52-E68C-9B0B-84F5010F2A1C}"/>
              </a:ext>
            </a:extLst>
          </p:cNvPr>
          <p:cNvSpPr>
            <a:spLocks noGrp="1"/>
          </p:cNvSpPr>
          <p:nvPr>
            <p:ph type="title"/>
          </p:nvPr>
        </p:nvSpPr>
        <p:spPr>
          <a:xfrm>
            <a:off x="228600" y="152400"/>
            <a:ext cx="8686800" cy="990600"/>
          </a:xfrm>
        </p:spPr>
        <p:txBody>
          <a:bodyPr/>
          <a:lstStyle/>
          <a:p>
            <a:pPr algn="ct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Defining Sepsis Intervention Intervals in the Encounter of </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t>Septic Shock in the Prehospital Environment</a:t>
            </a:r>
            <a:b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400" b="1">
                <a:latin typeface="Arial Rounded MT Bold" panose="020F0704030504030204" pitchFamily="34" charset="77"/>
                <a:ea typeface="Arial Rounded MT Bold" panose="020F0704030504030204" pitchFamily="34" charset="77"/>
                <a:cs typeface="Arial Rounded MT Bold" panose="020F0704030504030204" pitchFamily="34" charset="77"/>
              </a:rPr>
              <a:t>S. Gunaga, DO, J. Walker, DO, J. Fletcher, DO, V. Kella, MD, B. Rosen, DO</a:t>
            </a:r>
            <a:b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a:t>Abstract Published in January 2009: Prehospital Emergency Care</a:t>
            </a:r>
            <a:endPar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1987" name="TextBox 2">
            <a:extLst>
              <a:ext uri="{FF2B5EF4-FFF2-40B4-BE49-F238E27FC236}">
                <a16:creationId xmlns:a16="http://schemas.microsoft.com/office/drawing/2014/main" id="{D6CDD8AE-2BE3-8EA1-1D51-9F09855526CA}"/>
              </a:ext>
            </a:extLst>
          </p:cNvPr>
          <p:cNvSpPr txBox="1">
            <a:spLocks noChangeArrowheads="1"/>
          </p:cNvSpPr>
          <p:nvPr/>
        </p:nvSpPr>
        <p:spPr bwMode="auto">
          <a:xfrm>
            <a:off x="3559175" y="4525963"/>
            <a:ext cx="26130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200" b="1"/>
              <a:t>Published in Prehospital Emergency Care, Jan/Mar 2009, pg. 118</a:t>
            </a:r>
          </a:p>
          <a:p>
            <a:pPr>
              <a:buFont typeface="Wingdings" pitchFamily="2" charset="2"/>
              <a:buChar char="§"/>
            </a:pPr>
            <a:endParaRPr lang="en-US" altLang="en-US" sz="1200" b="1"/>
          </a:p>
          <a:p>
            <a:pPr>
              <a:buFont typeface="Wingdings" pitchFamily="2" charset="2"/>
              <a:buChar char="§"/>
            </a:pPr>
            <a:r>
              <a:rPr lang="en-US" altLang="en-US" sz="1200" b="1"/>
              <a:t>Presented at National Association of EMS Physicians (NAEMSP) Conference in Jacksonville, FL, January 2009.</a:t>
            </a:r>
          </a:p>
        </p:txBody>
      </p:sp>
      <p:sp>
        <p:nvSpPr>
          <p:cNvPr id="41988" name="TextBox 6">
            <a:extLst>
              <a:ext uri="{FF2B5EF4-FFF2-40B4-BE49-F238E27FC236}">
                <a16:creationId xmlns:a16="http://schemas.microsoft.com/office/drawing/2014/main" id="{84C1ADED-4163-7ABA-B12C-AE47D46034CA}"/>
              </a:ext>
            </a:extLst>
          </p:cNvPr>
          <p:cNvSpPr txBox="1">
            <a:spLocks noChangeArrowheads="1"/>
          </p:cNvSpPr>
          <p:nvPr/>
        </p:nvSpPr>
        <p:spPr bwMode="auto">
          <a:xfrm>
            <a:off x="5791200" y="19050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a:t>
            </a:r>
          </a:p>
        </p:txBody>
      </p:sp>
      <p:pic>
        <p:nvPicPr>
          <p:cNvPr id="41989" name="Picture 7">
            <a:extLst>
              <a:ext uri="{FF2B5EF4-FFF2-40B4-BE49-F238E27FC236}">
                <a16:creationId xmlns:a16="http://schemas.microsoft.com/office/drawing/2014/main" id="{AEBF22A8-9800-9A6A-BCF7-AC415A01A7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570706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1">
            <a:extLst>
              <a:ext uri="{FF2B5EF4-FFF2-40B4-BE49-F238E27FC236}">
                <a16:creationId xmlns:a16="http://schemas.microsoft.com/office/drawing/2014/main" id="{1CBA78DB-DCF6-870D-7F24-7F3845BB4C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051050"/>
            <a:ext cx="15938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
            <a:extLst>
              <a:ext uri="{FF2B5EF4-FFF2-40B4-BE49-F238E27FC236}">
                <a16:creationId xmlns:a16="http://schemas.microsoft.com/office/drawing/2014/main" id="{C58399CA-9F29-BE88-CE27-53EBD7E2EF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7325" y="5249863"/>
            <a:ext cx="331787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2">
            <a:extLst>
              <a:ext uri="{FF2B5EF4-FFF2-40B4-BE49-F238E27FC236}">
                <a16:creationId xmlns:a16="http://schemas.microsoft.com/office/drawing/2014/main" id="{140ED382-53E5-7A58-F208-AEF254D58278}"/>
              </a:ext>
            </a:extLst>
          </p:cNvPr>
          <p:cNvPicPr>
            <a:picLocks noChangeAspect="1"/>
          </p:cNvPicPr>
          <p:nvPr/>
        </p:nvPicPr>
        <p:blipFill>
          <a:blip r:embed="rId5">
            <a:extLst>
              <a:ext uri="{28A0092B-C50C-407E-A947-70E740481C1C}">
                <a14:useLocalDpi xmlns:a14="http://schemas.microsoft.com/office/drawing/2010/main" val="0"/>
              </a:ext>
            </a:extLst>
          </a:blip>
          <a:srcRect b="45200"/>
          <a:stretch>
            <a:fillRect/>
          </a:stretch>
        </p:blipFill>
        <p:spPr bwMode="auto">
          <a:xfrm>
            <a:off x="304800" y="1968500"/>
            <a:ext cx="31718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3">
            <a:extLst>
              <a:ext uri="{FF2B5EF4-FFF2-40B4-BE49-F238E27FC236}">
                <a16:creationId xmlns:a16="http://schemas.microsoft.com/office/drawing/2014/main" id="{35D5DA0D-DA27-5B10-DE2A-38D3B8F8824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4325" y="1828800"/>
            <a:ext cx="3114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8">
            <a:extLst>
              <a:ext uri="{FF2B5EF4-FFF2-40B4-BE49-F238E27FC236}">
                <a16:creationId xmlns:a16="http://schemas.microsoft.com/office/drawing/2014/main" id="{8E17B68C-5ACA-D894-F379-050165027A2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2895600"/>
            <a:ext cx="1995488"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BF68540E-9C03-9563-9FF2-CF01CE7969D9}"/>
              </a:ext>
            </a:extLst>
          </p:cNvPr>
          <p:cNvSpPr>
            <a:spLocks noGrp="1"/>
          </p:cNvSpPr>
          <p:nvPr>
            <p:ph type="title"/>
          </p:nvPr>
        </p:nvSpPr>
        <p:spPr>
          <a:xfrm>
            <a:off x="228600" y="152400"/>
            <a:ext cx="8686800" cy="990600"/>
          </a:xfrm>
        </p:spPr>
        <p:txBody>
          <a:bodyPr/>
          <a:lstStyle/>
          <a:p>
            <a:pPr algn="ctr"/>
            <a: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t>Implementation of a Sepsis Quality Initiative in a Community Hospital </a:t>
            </a:r>
            <a:b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rPr>
              <a:t>and Its Impact on Morbidity and Mortality in Septic Shock</a:t>
            </a:r>
            <a:br>
              <a:rPr lang="en-US" altLang="en-US" sz="18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400" b="1">
                <a:latin typeface="Arial Rounded MT Bold" panose="020F0704030504030204" pitchFamily="34" charset="77"/>
                <a:ea typeface="Arial Rounded MT Bold" panose="020F0704030504030204" pitchFamily="34" charset="77"/>
                <a:cs typeface="Arial Rounded MT Bold" panose="020F0704030504030204" pitchFamily="34" charset="77"/>
              </a:rPr>
              <a:t>S. Gunaga, DO, V. Kella, MD, C. Nedzlek, DO, M, Pensler, MD</a:t>
            </a:r>
            <a:br>
              <a:rPr lang="en-US" altLang="en-US" sz="1400" b="1">
                <a:latin typeface="Arial Rounded MT Bold" panose="020F0704030504030204" pitchFamily="34" charset="77"/>
                <a:ea typeface="Arial Rounded MT Bold" panose="020F0704030504030204" pitchFamily="34" charset="77"/>
                <a:cs typeface="Arial Rounded MT Bold" panose="020F0704030504030204" pitchFamily="34" charset="77"/>
              </a:rPr>
            </a:br>
            <a:r>
              <a:rPr lang="en-US" altLang="en-US" sz="1600"/>
              <a:t>Abstract Published in October 2008: Annals of Emergency Medicine</a:t>
            </a:r>
            <a:endParaRPr lang="en-US" altLang="en-US" sz="1600" b="1">
              <a:latin typeface="Arial Rounded MT Bold" panose="020F0704030504030204" pitchFamily="34" charset="77"/>
              <a:ea typeface="Arial Rounded MT Bold" panose="020F0704030504030204" pitchFamily="34" charset="77"/>
              <a:cs typeface="Arial Rounded MT Bold" panose="020F0704030504030204" pitchFamily="34" charset="77"/>
            </a:endParaRPr>
          </a:p>
        </p:txBody>
      </p:sp>
      <p:sp>
        <p:nvSpPr>
          <p:cNvPr id="43011" name="TextBox 6">
            <a:extLst>
              <a:ext uri="{FF2B5EF4-FFF2-40B4-BE49-F238E27FC236}">
                <a16:creationId xmlns:a16="http://schemas.microsoft.com/office/drawing/2014/main" id="{D4D0B2C3-3FF2-3709-E6F9-45E44D7215A8}"/>
              </a:ext>
            </a:extLst>
          </p:cNvPr>
          <p:cNvSpPr txBox="1">
            <a:spLocks noChangeArrowheads="1"/>
          </p:cNvSpPr>
          <p:nvPr/>
        </p:nvSpPr>
        <p:spPr bwMode="auto">
          <a:xfrm>
            <a:off x="5791200" y="16764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Satheesh Gunaga, DO, FACEP,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Present </a:t>
            </a:r>
          </a:p>
        </p:txBody>
      </p:sp>
      <p:pic>
        <p:nvPicPr>
          <p:cNvPr id="43012" name="Picture 7">
            <a:extLst>
              <a:ext uri="{FF2B5EF4-FFF2-40B4-BE49-F238E27FC236}">
                <a16:creationId xmlns:a16="http://schemas.microsoft.com/office/drawing/2014/main" id="{031E0204-AEC7-101D-8C19-26A292BE5E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570706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8">
            <a:extLst>
              <a:ext uri="{FF2B5EF4-FFF2-40B4-BE49-F238E27FC236}">
                <a16:creationId xmlns:a16="http://schemas.microsoft.com/office/drawing/2014/main" id="{E32B2F59-F97A-DEF9-2DE1-36DBC1FC7D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64275" y="2659063"/>
            <a:ext cx="1203325"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Content Placeholder 3">
            <a:extLst>
              <a:ext uri="{FF2B5EF4-FFF2-40B4-BE49-F238E27FC236}">
                <a16:creationId xmlns:a16="http://schemas.microsoft.com/office/drawing/2014/main" id="{8765E2E8-C7A0-02AC-3307-FE9DAB999627}"/>
              </a:ext>
            </a:extLst>
          </p:cNvPr>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a:xfrm>
            <a:off x="141288" y="1600200"/>
            <a:ext cx="3363912" cy="4800600"/>
          </a:xfrm>
        </p:spPr>
      </p:pic>
      <p:pic>
        <p:nvPicPr>
          <p:cNvPr id="43015" name="Picture 4">
            <a:extLst>
              <a:ext uri="{FF2B5EF4-FFF2-40B4-BE49-F238E27FC236}">
                <a16:creationId xmlns:a16="http://schemas.microsoft.com/office/drawing/2014/main" id="{A1F6835F-147A-32EB-106A-134F49F5AF5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1463" y="6338888"/>
            <a:ext cx="309245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7">
            <a:extLst>
              <a:ext uri="{FF2B5EF4-FFF2-40B4-BE49-F238E27FC236}">
                <a16:creationId xmlns:a16="http://schemas.microsoft.com/office/drawing/2014/main" id="{004D59CE-E38E-6387-3C77-E1BAB0585AD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17526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TextBox 2">
            <a:extLst>
              <a:ext uri="{FF2B5EF4-FFF2-40B4-BE49-F238E27FC236}">
                <a16:creationId xmlns:a16="http://schemas.microsoft.com/office/drawing/2014/main" id="{EE3FD90C-CA87-85B0-3519-ABFDBDE1B1C2}"/>
              </a:ext>
            </a:extLst>
          </p:cNvPr>
          <p:cNvSpPr txBox="1">
            <a:spLocks noChangeArrowheads="1"/>
          </p:cNvSpPr>
          <p:nvPr/>
        </p:nvSpPr>
        <p:spPr bwMode="auto">
          <a:xfrm>
            <a:off x="3810000" y="3581400"/>
            <a:ext cx="1905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itchFamily="2" charset="2"/>
              <a:buChar char="§"/>
            </a:pPr>
            <a:r>
              <a:rPr lang="en-US" altLang="en-US" sz="1400" b="1"/>
              <a:t>Published in Annals of Emergency Medicine, Oct. 2008, pg. S840</a:t>
            </a:r>
          </a:p>
          <a:p>
            <a:pPr>
              <a:buFont typeface="Wingdings" pitchFamily="2" charset="2"/>
              <a:buChar char="§"/>
            </a:pPr>
            <a:endParaRPr lang="en-US" altLang="en-US" sz="1400" b="1"/>
          </a:p>
          <a:p>
            <a:pPr>
              <a:buFont typeface="Wingdings" pitchFamily="2" charset="2"/>
              <a:buChar char="§"/>
            </a:pPr>
            <a:r>
              <a:rPr lang="en-US" altLang="en-US" sz="1400" b="1"/>
              <a:t>Presented Nationally at ACEP Scientific Assembly, October 2008.</a:t>
            </a:r>
          </a:p>
          <a:p>
            <a:pPr>
              <a:buFont typeface="Wingdings" pitchFamily="2" charset="2"/>
              <a:buChar char="§"/>
            </a:pPr>
            <a:endParaRPr lang="en-US" altLang="en-US" sz="1400" b="1"/>
          </a:p>
        </p:txBody>
      </p:sp>
      <p:pic>
        <p:nvPicPr>
          <p:cNvPr id="43018" name="Picture 1">
            <a:extLst>
              <a:ext uri="{FF2B5EF4-FFF2-40B4-BE49-F238E27FC236}">
                <a16:creationId xmlns:a16="http://schemas.microsoft.com/office/drawing/2014/main" id="{D2A5946D-55E7-7182-401A-B620AF54EB2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08900" y="2651125"/>
            <a:ext cx="12065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9" name="TextBox 14">
            <a:extLst>
              <a:ext uri="{FF2B5EF4-FFF2-40B4-BE49-F238E27FC236}">
                <a16:creationId xmlns:a16="http://schemas.microsoft.com/office/drawing/2014/main" id="{A075F406-5C26-A2BA-0652-44AB370786E1}"/>
              </a:ext>
            </a:extLst>
          </p:cNvPr>
          <p:cNvSpPr txBox="1">
            <a:spLocks noChangeArrowheads="1"/>
          </p:cNvSpPr>
          <p:nvPr/>
        </p:nvSpPr>
        <p:spPr bwMode="auto">
          <a:xfrm>
            <a:off x="5867400" y="45799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Christopher Nedzlek, DO, FACOEP</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2008 – Present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8400F449-D6C9-58CE-CDE9-E83989E490F7}"/>
              </a:ext>
            </a:extLst>
          </p:cNvPr>
          <p:cNvSpPr>
            <a:spLocks noGrp="1"/>
          </p:cNvSpPr>
          <p:nvPr>
            <p:ph type="title"/>
          </p:nvPr>
        </p:nvSpPr>
        <p:spPr>
          <a:xfrm>
            <a:off x="76200" y="152400"/>
            <a:ext cx="8991600" cy="990600"/>
          </a:xfrm>
        </p:spPr>
        <p:txBody>
          <a:bodyPr/>
          <a:lstStyle/>
          <a:p>
            <a:pPr algn="ctr"/>
            <a:r>
              <a:rPr lang="en-US" altLang="en-US" sz="2400"/>
              <a:t>A New Variant of Wiiitis</a:t>
            </a:r>
            <a:br>
              <a:rPr lang="en-US" altLang="en-US" sz="2400"/>
            </a:br>
            <a:r>
              <a:rPr lang="en-US" altLang="en-US" sz="2400"/>
              <a:t> </a:t>
            </a:r>
            <a:r>
              <a:rPr lang="en-US" altLang="en-US" sz="2000"/>
              <a:t>Published in June 2008: The Journal of Emergency Medicine</a:t>
            </a:r>
          </a:p>
        </p:txBody>
      </p:sp>
      <p:sp>
        <p:nvSpPr>
          <p:cNvPr id="44035" name="TextBox 6">
            <a:extLst>
              <a:ext uri="{FF2B5EF4-FFF2-40B4-BE49-F238E27FC236}">
                <a16:creationId xmlns:a16="http://schemas.microsoft.com/office/drawing/2014/main" id="{5A3E5BB1-BAA0-DB0F-BD74-ACBAF35861B5}"/>
              </a:ext>
            </a:extLst>
          </p:cNvPr>
          <p:cNvSpPr txBox="1">
            <a:spLocks noChangeArrowheads="1"/>
          </p:cNvSpPr>
          <p:nvPr/>
        </p:nvSpPr>
        <p:spPr bwMode="auto">
          <a:xfrm>
            <a:off x="5638800" y="17605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200">
                <a:latin typeface="Arial Rounded MT Bold" panose="020F0704030504030204" pitchFamily="34" charset="77"/>
              </a:rPr>
              <a:t>Kevin Boehm, DO, MPH</a:t>
            </a:r>
          </a:p>
          <a:p>
            <a:pPr algn="ctr"/>
            <a:r>
              <a:rPr lang="en-US" altLang="en-US" sz="1200">
                <a:latin typeface="Arial Rounded MT Bold" panose="020F0704030504030204" pitchFamily="34" charset="77"/>
              </a:rPr>
              <a:t>Department of Emergency Medicine</a:t>
            </a:r>
          </a:p>
          <a:p>
            <a:pPr algn="ctr"/>
            <a:r>
              <a:rPr lang="en-US" altLang="en-US" sz="1200">
                <a:latin typeface="Arial Rounded MT Bold" panose="020F0704030504030204" pitchFamily="34" charset="77"/>
              </a:rPr>
              <a:t>Henry Ford Wyandotte Hospital </a:t>
            </a:r>
          </a:p>
          <a:p>
            <a:pPr algn="ctr"/>
            <a:r>
              <a:rPr lang="en-US" altLang="en-US" sz="1200">
                <a:latin typeface="Arial Rounded MT Bold" panose="020F0704030504030204" pitchFamily="34" charset="77"/>
              </a:rPr>
              <a:t>2005 - 2014</a:t>
            </a:r>
          </a:p>
        </p:txBody>
      </p:sp>
      <p:pic>
        <p:nvPicPr>
          <p:cNvPr id="44036" name="Picture 7">
            <a:extLst>
              <a:ext uri="{FF2B5EF4-FFF2-40B4-BE49-F238E27FC236}">
                <a16:creationId xmlns:a16="http://schemas.microsoft.com/office/drawing/2014/main" id="{A893D523-5B5B-12A8-FE6B-4EE8B94F82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4100" y="5688013"/>
            <a:ext cx="278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3">
            <a:extLst>
              <a:ext uri="{FF2B5EF4-FFF2-40B4-BE49-F238E27FC236}">
                <a16:creationId xmlns:a16="http://schemas.microsoft.com/office/drawing/2014/main" id="{14C78875-9D50-B977-EFD8-BFFD176256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2050" y="2803525"/>
            <a:ext cx="236855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4">
            <a:extLst>
              <a:ext uri="{FF2B5EF4-FFF2-40B4-BE49-F238E27FC236}">
                <a16:creationId xmlns:a16="http://schemas.microsoft.com/office/drawing/2014/main" id="{4D898688-624A-8E3E-D665-912CC90326FF}"/>
              </a:ext>
            </a:extLst>
          </p:cNvPr>
          <p:cNvPicPr>
            <a:picLocks noChangeAspect="1"/>
          </p:cNvPicPr>
          <p:nvPr/>
        </p:nvPicPr>
        <p:blipFill>
          <a:blip r:embed="rId4">
            <a:extLst>
              <a:ext uri="{28A0092B-C50C-407E-A947-70E740481C1C}">
                <a14:useLocalDpi xmlns:a14="http://schemas.microsoft.com/office/drawing/2010/main" val="0"/>
              </a:ext>
            </a:extLst>
          </a:blip>
          <a:srcRect r="47501" b="67693"/>
          <a:stretch>
            <a:fillRect/>
          </a:stretch>
        </p:blipFill>
        <p:spPr bwMode="auto">
          <a:xfrm>
            <a:off x="206375" y="1752600"/>
            <a:ext cx="52800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8">
            <a:extLst>
              <a:ext uri="{FF2B5EF4-FFF2-40B4-BE49-F238E27FC236}">
                <a16:creationId xmlns:a16="http://schemas.microsoft.com/office/drawing/2014/main" id="{A7B79303-C175-CC39-BEFF-4987FAA2A7D7}"/>
              </a:ext>
            </a:extLst>
          </p:cNvPr>
          <p:cNvPicPr>
            <a:picLocks noChangeAspect="1"/>
          </p:cNvPicPr>
          <p:nvPr/>
        </p:nvPicPr>
        <p:blipFill>
          <a:blip r:embed="rId4">
            <a:extLst>
              <a:ext uri="{28A0092B-C50C-407E-A947-70E740481C1C}">
                <a14:useLocalDpi xmlns:a14="http://schemas.microsoft.com/office/drawing/2010/main" val="0"/>
              </a:ext>
            </a:extLst>
          </a:blip>
          <a:srcRect l="7790" t="38365"/>
          <a:stretch>
            <a:fillRect/>
          </a:stretch>
        </p:blipFill>
        <p:spPr bwMode="auto">
          <a:xfrm>
            <a:off x="206375" y="3429000"/>
            <a:ext cx="5280025"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5">
            <a:extLst>
              <a:ext uri="{FF2B5EF4-FFF2-40B4-BE49-F238E27FC236}">
                <a16:creationId xmlns:a16="http://schemas.microsoft.com/office/drawing/2014/main" id="{0D72BADF-3907-C935-8958-A89679AECA7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486400"/>
            <a:ext cx="2979738"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76427</TotalTime>
  <Words>2537</Words>
  <Application>Microsoft Macintosh PowerPoint</Application>
  <PresentationFormat>On-screen Show (4:3)</PresentationFormat>
  <Paragraphs>257</Paragraphs>
  <Slides>40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Arial Rounded MT Bold</vt:lpstr>
      <vt:lpstr>Calibri</vt:lpstr>
      <vt:lpstr>Tw Cen MT</vt:lpstr>
      <vt:lpstr>Wingdings</vt:lpstr>
      <vt:lpstr>Wingdings 2</vt:lpstr>
      <vt:lpstr>Median</vt:lpstr>
      <vt:lpstr>Emergency Medicine Residency Publications Celebrating 20 Years of Research and Scholarly Activity</vt:lpstr>
      <vt:lpstr>Emergency department boarding for older adults: the impact of geography, temporal trends, and dementia status Sangil Lee, MD, Satheesh Gunaga, DO, Shan Liu, MD, Qi Luo, PhD, Thomas Bayer, MD, James Rudolph, MD   Annals of Emergency Medicine, 2026  </vt:lpstr>
      <vt:lpstr>Comparing outcomes of a rapid high-sensitivity troponin protocol between hospital-based and freestanding emergency departments Satheesh Gunaga, DO, Joseph Miller, MD, Elizabeth Plemmons, MD, Bernard Cook, PhD,  Chaun Gandolfo, DO, Kegham Hawatian, MD Manuscript Published in February 2026: Academic Emergency Medicine</vt:lpstr>
      <vt:lpstr>Motivating Factors for Participating in the Geriatric Emergency Department Guidelines 2.0 Grace Wang, MD, Carolina Diniz Hooper, MD, Satheesh Gunaga, DO, Sangil Lee, MD, Wendy Coates, MD Manuscript Published in February 2026: Academic Emergency Medicine</vt:lpstr>
      <vt:lpstr>Trends in hospice and palliative care consults initiated in the emergency department: an eight-year utilization analysis Satheesh Gunaga, DO, Abe Al-Hage, DO, Alyssa Buchheister, DO, Jessica Corcoran, MD, Kirby Swan DO, Joseph Miller, MD  Manuscript Published in November of 2025: American Journal of Emergency Medicine </vt:lpstr>
      <vt:lpstr>Emergency department-initiated palliative care screening among older adults: a systematic review and meta-analysis protocol Dimitri Lin, MD, Satheesh Gunaga, DO, Fabrice Mowbray, PhD, Eric Isaacs, MD, Daniel Markwalter, MD, Naiomi, George MD Manuscript Published in October 2025: British Medical Journal Open</vt:lpstr>
      <vt:lpstr>Health Care Resource Utilization for Patients With Suspected Myocardial Infarction Joseph Miller, MD, Bernard Cook, PhD, Satheesh Gunaga, DO, Raef Fadel, DO, Chaun Gandolfo, DO, Joshua Emakhu, PhD Manuscript Published in April 2025: JAMA Open</vt:lpstr>
      <vt:lpstr>Rapid ACS evaluation over one hour with high-sensitivity cardiac troponin: a U.S.-based stepped-wedge RCT Joseph Miller, MD, Satheesh Gunaga, DO, Elizabeth Plemmons, MD, Elizabeth Shaheen, MD, Gale Darnell, MD, James Babel, DO, Andrew Broome, DO, Lance Shamoon, DO   Annals of Emergency Medicine, 2024 </vt:lpstr>
      <vt:lpstr>Implementation of indication0based antibiotic order sentences improves antibiotic use in emergency departments Lisa Vuong, PharmD, Rachel Kenney, PharmD, Julie Thomson, PharmD, Darius Faison, PharmD, Satheesh Gunaga, DO  Manuscript Published in July of 2023: American Journal of Emergency Medicine </vt:lpstr>
      <vt:lpstr>The Changing Climate: Managing Health Impacts Manuscript Published in November 2019: American Family Physician </vt:lpstr>
      <vt:lpstr>Evaluating Age as a Significant Predictor for Hospital Admission Through the Emergency Department     Marcello Migliore, DO, Mahammad Amir, DO, Zachary Shaver, DO Satheesh Gunaga, DO         Abstract Published in October 2019: Annals of Emergency Medicine  </vt:lpstr>
      <vt:lpstr>Screening for Balance and Vision Symptoms in Triage to Enhance Identification of Strokes in the the Emergency Department   Henry Tan, DO, Caroline Hannon, DO, Anu Gopalan, DO, Adam Alexander, DO, Thomas McKeown, MD, Satheesh Gunaga, DO   Abstract Published in October 2019: Annals of Emergency Medicine </vt:lpstr>
      <vt:lpstr>Tracking Physical Activity and Sleep Patterns in Emergency Medicine Residents Using Wearable Activity Monitors Satheesh Gunaga, DO, Jesse Park, DO, Brian Obrycki, DO, Ryan Spencer, DO    Abstract Published in October 2019: Annals of Emergency Medicine  </vt:lpstr>
      <vt:lpstr>A Tubo-Ovarian Abscess Mimicking an Appendiceal Abscess: A Rare Presentation of Streptococcus Agalactiae  Manuscript Published in August 2019: Oxford Medical Case Reports  </vt:lpstr>
      <vt:lpstr>Perforated Small Intestine: A Case of a Delayed Presentation of an Intra-Abdominal Injury in a Pediatric Patient with a Seatbelt Sign  Manuscript Published in August 2019: Clinical Medicine Insights: Pediatrics  </vt:lpstr>
      <vt:lpstr>PARP1 is Required for Preserving Telomeric  Integrity but is Dispensable for A-NHEJ  Manuscript Published in October 2018: Oncotarget </vt:lpstr>
      <vt:lpstr>Challenge of Intravascular Volume  Assessment in Acute Ischemic Stroke  Manuscript Published in March of 2018: American Journal of Emergency Medicine </vt:lpstr>
      <vt:lpstr>Surveying Maternal Experiences and Perceptions in Female Emergency Physicians   Lindsey McDonald, DO, Agata Dow, MD, Zachary Illg, DO, Satheesh Gunaga, DO   Abstract Published in October 2017: Annals of Emergency Medicine </vt:lpstr>
      <vt:lpstr>Serum vs Urine Pregnancy Test: The Effect on Emergency Department Disposition Times in Females with Abdominal Pain Requiring Radiographic Study    Rachel Fuentes, DO, Huda Naeem, DO, Houston Lui, DO,  Thomas Mckeown, MD    Abstract Published in October 2017: Annals of Emergency Medicine </vt:lpstr>
      <vt:lpstr>Lemierre’s Syndrome Presented with Acute Pancreatitis   Published in Winter 2017: Acute Medicine and Surgery</vt:lpstr>
      <vt:lpstr>Accuracy of Patient Height, Weight and Ideal Body Weight Estimates in the Emergency Department  Published in Winter 2017: Spartan Medical Research Journal </vt:lpstr>
      <vt:lpstr>PowerPoint Presentation</vt:lpstr>
      <vt:lpstr>25C–NBOMe Ingestion  Published in October 2017: Western Journal Clinical Practice and Cases in Emergency Medicine  </vt:lpstr>
      <vt:lpstr>Pacemaker Twiddler Syndrome  Published in May 2017: Journal of the American Osteopathic Association   </vt:lpstr>
      <vt:lpstr>Reducing Hospital Re-Admissions Using A Community Paramedic Program  Abstract Published in January 2017: Prehospital Emergency Care</vt:lpstr>
      <vt:lpstr>Spontaneous Retroperitoneal Bleeding Masking as Left Lower Quadrant Abdominal Pain  Published in April 2015: Emergency Medicine</vt:lpstr>
      <vt:lpstr>An Acute Ibuprofen Overdose Masking a Severe  Staphylococcus aureus Meningitis: A Case Report  Published in May 2013: Case Reports in Emergency Medicine</vt:lpstr>
      <vt:lpstr>Pacemaker Related Infective Endocarditis from Staphylococcus Lugdunesis: A Case Report  Published in January 2013: Case Reports in Critical Care</vt:lpstr>
      <vt:lpstr>PowerPoint Presentation</vt:lpstr>
      <vt:lpstr>Author of Chapter 34: Mesenteric Ischaemia Textbook of Emergency Medicine Published November 2011  </vt:lpstr>
      <vt:lpstr>Multi-State Toxicosurveillance of “Bath Salts” Presenting to the Emergency Department Abstract Published in October 2011: Annals of Emergency Medicine</vt:lpstr>
      <vt:lpstr>Professional Fee Revenue Characteristics of  Frequent Users of the Emergency Department  Published in Annals of Emergency Medicine September 2010 </vt:lpstr>
      <vt:lpstr>PowerPoint Presentation</vt:lpstr>
      <vt:lpstr>Author of Chapter 8: Laboratory Diagnosis of Addicting Drugs Textbook of Addictive Disorders in Medical Populations   Published in 2010 </vt:lpstr>
      <vt:lpstr>Seasonal and Avian Influenza Knowledge Base of Attending Physicians in a Community-Based Hospital: A Survey-Based Study  Published in May 2010: Journal of the American Osteopathic Association</vt:lpstr>
      <vt:lpstr>PowerPoint Presentation</vt:lpstr>
      <vt:lpstr>Prevalence and Presentation of Septic Shock in the Prehospital Environment S. Gunaga, DO, J. Walker, DO, J. Fletcher, DO, V. Kella, MD, B. Rosen, DO Abstract Published in May 2009: Academic Emergency Medicine</vt:lpstr>
      <vt:lpstr>Defining Sepsis Intervention Intervals in the Encounter of  Septic Shock in the Prehospital Environment S. Gunaga, DO, J. Walker, DO, J. Fletcher, DO, V. Kella, MD, B. Rosen, DO Abstract Published in January 2009: Prehospital Emergency Care</vt:lpstr>
      <vt:lpstr>Implementation of a Sepsis Quality Initiative in a Community Hospital  and Its Impact on Morbidity and Mortality in Septic Shock S. Gunaga, DO, V. Kella, MD, C. Nedzlek, DO, M, Pensler, MD Abstract Published in October 2008: Annals of Emergency Medicine</vt:lpstr>
      <vt:lpstr>A New Variant of Wiiitis  Published in June 2008: The Journal of Emergency Medicine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Sepsis Identification and Resuscitation: Redifining Prehospital Roles</dc:title>
  <dc:creator>Satheesh Gunaga</dc:creator>
  <cp:lastModifiedBy>Jerrett, Myles</cp:lastModifiedBy>
  <cp:revision>119</cp:revision>
  <dcterms:created xsi:type="dcterms:W3CDTF">2009-04-02T06:06:09Z</dcterms:created>
  <dcterms:modified xsi:type="dcterms:W3CDTF">2026-09-15T16:30:59Z</dcterms:modified>
</cp:coreProperties>
</file>