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1014" r:id="rId2"/>
    <p:sldId id="1031" r:id="rId3"/>
    <p:sldId id="1032" r:id="rId4"/>
    <p:sldId id="1033" r:id="rId5"/>
    <p:sldId id="1034" r:id="rId6"/>
    <p:sldId id="844" r:id="rId7"/>
    <p:sldId id="845" r:id="rId8"/>
    <p:sldId id="846" r:id="rId9"/>
    <p:sldId id="1035" r:id="rId10"/>
    <p:sldId id="848" r:id="rId11"/>
    <p:sldId id="849" r:id="rId12"/>
    <p:sldId id="850" r:id="rId13"/>
    <p:sldId id="851" r:id="rId14"/>
    <p:sldId id="852" r:id="rId15"/>
    <p:sldId id="853" r:id="rId16"/>
    <p:sldId id="854" r:id="rId17"/>
    <p:sldId id="855" r:id="rId18"/>
    <p:sldId id="1036" r:id="rId19"/>
    <p:sldId id="912" r:id="rId20"/>
    <p:sldId id="913" r:id="rId21"/>
    <p:sldId id="858" r:id="rId22"/>
    <p:sldId id="859" r:id="rId23"/>
    <p:sldId id="860" r:id="rId24"/>
    <p:sldId id="1037" r:id="rId25"/>
    <p:sldId id="1038" r:id="rId26"/>
    <p:sldId id="1049" r:id="rId27"/>
    <p:sldId id="1050" r:id="rId28"/>
    <p:sldId id="1051" r:id="rId29"/>
    <p:sldId id="1095" r:id="rId30"/>
    <p:sldId id="1052" r:id="rId31"/>
    <p:sldId id="1053" r:id="rId32"/>
    <p:sldId id="1057" r:id="rId33"/>
    <p:sldId id="1058" r:id="rId34"/>
    <p:sldId id="1055" r:id="rId35"/>
    <p:sldId id="1056" r:id="rId36"/>
    <p:sldId id="1099" r:id="rId37"/>
    <p:sldId id="1021" r:id="rId38"/>
    <p:sldId id="1097" r:id="rId39"/>
    <p:sldId id="1098" r:id="rId40"/>
    <p:sldId id="1048" r:id="rId41"/>
    <p:sldId id="1024" r:id="rId42"/>
    <p:sldId id="1027" r:id="rId43"/>
    <p:sldId id="1026" r:id="rId44"/>
    <p:sldId id="1029" r:id="rId45"/>
    <p:sldId id="837" r:id="rId46"/>
    <p:sldId id="1059" r:id="rId47"/>
    <p:sldId id="1060" r:id="rId48"/>
    <p:sldId id="1061" r:id="rId49"/>
    <p:sldId id="1062" r:id="rId50"/>
    <p:sldId id="1063" r:id="rId51"/>
    <p:sldId id="1064" r:id="rId52"/>
    <p:sldId id="1065" r:id="rId53"/>
    <p:sldId id="1066" r:id="rId54"/>
    <p:sldId id="1067" r:id="rId55"/>
    <p:sldId id="1068" r:id="rId56"/>
    <p:sldId id="1136" r:id="rId57"/>
    <p:sldId id="1137" r:id="rId58"/>
    <p:sldId id="1138" r:id="rId59"/>
    <p:sldId id="1069" r:id="rId60"/>
    <p:sldId id="1071" r:id="rId61"/>
    <p:sldId id="1072" r:id="rId62"/>
    <p:sldId id="1073" r:id="rId63"/>
    <p:sldId id="1074" r:id="rId64"/>
    <p:sldId id="1075" r:id="rId65"/>
    <p:sldId id="1076" r:id="rId66"/>
    <p:sldId id="1077" r:id="rId67"/>
    <p:sldId id="1078" r:id="rId68"/>
    <p:sldId id="1079" r:id="rId69"/>
    <p:sldId id="1100" r:id="rId70"/>
    <p:sldId id="1081" r:id="rId71"/>
    <p:sldId id="1083" r:id="rId72"/>
    <p:sldId id="1101" r:id="rId73"/>
    <p:sldId id="1102" r:id="rId74"/>
    <p:sldId id="1103" r:id="rId75"/>
    <p:sldId id="1104" r:id="rId76"/>
    <p:sldId id="1105" r:id="rId77"/>
    <p:sldId id="1106" r:id="rId78"/>
    <p:sldId id="1107" r:id="rId79"/>
    <p:sldId id="1108" r:id="rId80"/>
    <p:sldId id="1110" r:id="rId81"/>
    <p:sldId id="1109" r:id="rId82"/>
    <p:sldId id="1111" r:id="rId83"/>
    <p:sldId id="1085" r:id="rId84"/>
    <p:sldId id="1086" r:id="rId85"/>
    <p:sldId id="1087" r:id="rId86"/>
    <p:sldId id="1089" r:id="rId87"/>
    <p:sldId id="1090" r:id="rId88"/>
    <p:sldId id="1092" r:id="rId89"/>
    <p:sldId id="1093" r:id="rId90"/>
    <p:sldId id="1094" r:id="rId91"/>
    <p:sldId id="1113" r:id="rId92"/>
    <p:sldId id="1114" r:id="rId93"/>
    <p:sldId id="1135" r:id="rId94"/>
    <p:sldId id="1112" r:id="rId95"/>
    <p:sldId id="1125" r:id="rId96"/>
    <p:sldId id="1126" r:id="rId97"/>
    <p:sldId id="1127" r:id="rId98"/>
    <p:sldId id="1123" r:id="rId99"/>
    <p:sldId id="1128" r:id="rId100"/>
    <p:sldId id="1129" r:id="rId101"/>
    <p:sldId id="1130" r:id="rId102"/>
    <p:sldId id="1131" r:id="rId103"/>
    <p:sldId id="1115" r:id="rId104"/>
    <p:sldId id="1133" r:id="rId105"/>
    <p:sldId id="1134" r:id="rId106"/>
    <p:sldId id="1043"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7543" autoAdjust="0"/>
  </p:normalViewPr>
  <p:slideViewPr>
    <p:cSldViewPr snapToGrid="0" snapToObjects="1">
      <p:cViewPr varScale="1">
        <p:scale>
          <a:sx n="112" d="100"/>
          <a:sy n="112" d="100"/>
        </p:scale>
        <p:origin x="1590" y="108"/>
      </p:cViewPr>
      <p:guideLst>
        <p:guide orient="horz" pos="2160"/>
        <p:guide pos="2880"/>
      </p:guideLst>
    </p:cSldViewPr>
  </p:slideViewPr>
  <p:outlineViewPr>
    <p:cViewPr>
      <p:scale>
        <a:sx n="33" d="100"/>
        <a:sy n="33" d="100"/>
      </p:scale>
      <p:origin x="0" y="20296"/>
    </p:cViewPr>
  </p:outlineViewPr>
  <p:notesTextViewPr>
    <p:cViewPr>
      <p:scale>
        <a:sx n="100" d="100"/>
        <a:sy n="100" d="100"/>
      </p:scale>
      <p:origin x="0" y="0"/>
    </p:cViewPr>
  </p:notesTextViewPr>
  <p:sorterViewPr>
    <p:cViewPr>
      <p:scale>
        <a:sx n="100" d="100"/>
        <a:sy n="100" d="100"/>
      </p:scale>
      <p:origin x="0" y="14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aurasampson:Documents:normaldist.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aurasampson:Documents:normaldist.xlsm"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laurasampson:Documents:normaldist.xlsm"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laurasampson:Documents:normaldist.xlsm"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laurasampson:Documents:normaldist.xlsm"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aurasampson:Documents:normaldist.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laurasampson:Documents:normaldist.xlsm"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laurasampson:Documents:normaldist.xlsm"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195002088"/>
        <c:axId val="237502368"/>
      </c:scatterChart>
      <c:valAx>
        <c:axId val="195002088"/>
        <c:scaling>
          <c:orientation val="minMax"/>
        </c:scaling>
        <c:delete val="1"/>
        <c:axPos val="b"/>
        <c:majorTickMark val="out"/>
        <c:minorTickMark val="none"/>
        <c:tickLblPos val="nextTo"/>
        <c:crossAx val="237502368"/>
        <c:crosses val="autoZero"/>
        <c:crossBetween val="midCat"/>
      </c:valAx>
      <c:valAx>
        <c:axId val="237502368"/>
        <c:scaling>
          <c:orientation val="minMax"/>
        </c:scaling>
        <c:delete val="1"/>
        <c:axPos val="l"/>
        <c:numFmt formatCode="General" sourceLinked="1"/>
        <c:majorTickMark val="out"/>
        <c:minorTickMark val="none"/>
        <c:tickLblPos val="nextTo"/>
        <c:crossAx val="195002088"/>
        <c:crosses val="autoZero"/>
        <c:crossBetween val="midCat"/>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7501192"/>
        <c:axId val="237500408"/>
      </c:scatterChart>
      <c:valAx>
        <c:axId val="237501192"/>
        <c:scaling>
          <c:orientation val="minMax"/>
        </c:scaling>
        <c:delete val="1"/>
        <c:axPos val="b"/>
        <c:majorTickMark val="out"/>
        <c:minorTickMark val="none"/>
        <c:tickLblPos val="nextTo"/>
        <c:crossAx val="237500408"/>
        <c:crosses val="autoZero"/>
        <c:crossBetween val="midCat"/>
      </c:valAx>
      <c:valAx>
        <c:axId val="237500408"/>
        <c:scaling>
          <c:orientation val="minMax"/>
        </c:scaling>
        <c:delete val="1"/>
        <c:axPos val="l"/>
        <c:numFmt formatCode="General" sourceLinked="1"/>
        <c:majorTickMark val="out"/>
        <c:minorTickMark val="none"/>
        <c:tickLblPos val="nextTo"/>
        <c:crossAx val="237501192"/>
        <c:crosses val="autoZero"/>
        <c:crossBetween val="midCat"/>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7499232"/>
        <c:axId val="237498840"/>
      </c:scatterChart>
      <c:valAx>
        <c:axId val="237499232"/>
        <c:scaling>
          <c:orientation val="minMax"/>
        </c:scaling>
        <c:delete val="1"/>
        <c:axPos val="b"/>
        <c:majorTickMark val="out"/>
        <c:minorTickMark val="none"/>
        <c:tickLblPos val="nextTo"/>
        <c:crossAx val="237498840"/>
        <c:crosses val="autoZero"/>
        <c:crossBetween val="midCat"/>
      </c:valAx>
      <c:valAx>
        <c:axId val="237498840"/>
        <c:scaling>
          <c:orientation val="minMax"/>
        </c:scaling>
        <c:delete val="1"/>
        <c:axPos val="l"/>
        <c:numFmt formatCode="General" sourceLinked="1"/>
        <c:majorTickMark val="out"/>
        <c:minorTickMark val="none"/>
        <c:tickLblPos val="nextTo"/>
        <c:crossAx val="237499232"/>
        <c:crosses val="autoZero"/>
        <c:crossBetween val="midCat"/>
      </c:valAx>
      <c:spPr>
        <a:noFill/>
        <a:ln w="25400">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9165480"/>
        <c:axId val="239165872"/>
      </c:scatterChart>
      <c:valAx>
        <c:axId val="239165480"/>
        <c:scaling>
          <c:orientation val="minMax"/>
        </c:scaling>
        <c:delete val="1"/>
        <c:axPos val="b"/>
        <c:majorTickMark val="out"/>
        <c:minorTickMark val="none"/>
        <c:tickLblPos val="nextTo"/>
        <c:crossAx val="239165872"/>
        <c:crosses val="autoZero"/>
        <c:crossBetween val="midCat"/>
      </c:valAx>
      <c:valAx>
        <c:axId val="239165872"/>
        <c:scaling>
          <c:orientation val="minMax"/>
        </c:scaling>
        <c:delete val="1"/>
        <c:axPos val="l"/>
        <c:numFmt formatCode="General" sourceLinked="1"/>
        <c:majorTickMark val="out"/>
        <c:minorTickMark val="none"/>
        <c:tickLblPos val="nextTo"/>
        <c:crossAx val="239165480"/>
        <c:crosses val="autoZero"/>
        <c:crossBetween val="midCat"/>
      </c:valAx>
      <c:spPr>
        <a:noFill/>
        <a:ln w="25400">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9166656"/>
        <c:axId val="239167048"/>
      </c:scatterChart>
      <c:valAx>
        <c:axId val="239166656"/>
        <c:scaling>
          <c:orientation val="minMax"/>
        </c:scaling>
        <c:delete val="1"/>
        <c:axPos val="b"/>
        <c:majorTickMark val="out"/>
        <c:minorTickMark val="none"/>
        <c:tickLblPos val="nextTo"/>
        <c:crossAx val="239167048"/>
        <c:crosses val="autoZero"/>
        <c:crossBetween val="midCat"/>
      </c:valAx>
      <c:valAx>
        <c:axId val="239167048"/>
        <c:scaling>
          <c:orientation val="minMax"/>
        </c:scaling>
        <c:delete val="1"/>
        <c:axPos val="l"/>
        <c:numFmt formatCode="General" sourceLinked="1"/>
        <c:majorTickMark val="out"/>
        <c:minorTickMark val="none"/>
        <c:tickLblPos val="nextTo"/>
        <c:crossAx val="239166656"/>
        <c:crosses val="autoZero"/>
        <c:crossBetween val="midCat"/>
      </c:valAx>
      <c:spPr>
        <a:noFill/>
        <a:ln w="25400">
          <a:noFill/>
        </a:ln>
      </c:spPr>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9167832"/>
        <c:axId val="239168224"/>
      </c:scatterChart>
      <c:valAx>
        <c:axId val="239167832"/>
        <c:scaling>
          <c:orientation val="minMax"/>
        </c:scaling>
        <c:delete val="1"/>
        <c:axPos val="b"/>
        <c:majorTickMark val="out"/>
        <c:minorTickMark val="none"/>
        <c:tickLblPos val="nextTo"/>
        <c:crossAx val="239168224"/>
        <c:crosses val="autoZero"/>
        <c:crossBetween val="midCat"/>
      </c:valAx>
      <c:valAx>
        <c:axId val="239168224"/>
        <c:scaling>
          <c:orientation val="minMax"/>
        </c:scaling>
        <c:delete val="1"/>
        <c:axPos val="l"/>
        <c:numFmt formatCode="General" sourceLinked="1"/>
        <c:majorTickMark val="out"/>
        <c:minorTickMark val="none"/>
        <c:tickLblPos val="nextTo"/>
        <c:crossAx val="239167832"/>
        <c:crosses val="autoZero"/>
        <c:crossBetween val="midCat"/>
      </c:valAx>
      <c:spPr>
        <a:noFill/>
        <a:ln w="25400">
          <a:noFill/>
        </a:ln>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manualLayout>
          <c:layoutTarget val="inner"/>
          <c:xMode val="edge"/>
          <c:yMode val="edge"/>
          <c:x val="0"/>
          <c:y val="0"/>
          <c:w val="0.80529803028962499"/>
          <c:h val="0.92307692307692302"/>
        </c:manualLayout>
      </c:layout>
      <c:scatterChart>
        <c:scatterStyle val="smoothMarker"/>
        <c:varyColors val="0"/>
        <c:ser>
          <c:idx val="0"/>
          <c:order val="0"/>
          <c:spPr>
            <a:ln w="38100" cap="flat" cmpd="sng" algn="ctr">
              <a:solidFill>
                <a:schemeClr val="dk1"/>
              </a:solidFill>
              <a:prstDash val="solid"/>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8809192"/>
        <c:axId val="238809584"/>
      </c:scatterChart>
      <c:valAx>
        <c:axId val="238809192"/>
        <c:scaling>
          <c:orientation val="minMax"/>
        </c:scaling>
        <c:delete val="1"/>
        <c:axPos val="b"/>
        <c:majorTickMark val="out"/>
        <c:minorTickMark val="none"/>
        <c:tickLblPos val="nextTo"/>
        <c:crossAx val="238809584"/>
        <c:crosses val="autoZero"/>
        <c:crossBetween val="midCat"/>
      </c:valAx>
      <c:valAx>
        <c:axId val="238809584"/>
        <c:scaling>
          <c:orientation val="minMax"/>
        </c:scaling>
        <c:delete val="1"/>
        <c:axPos val="l"/>
        <c:numFmt formatCode="General" sourceLinked="1"/>
        <c:majorTickMark val="out"/>
        <c:minorTickMark val="none"/>
        <c:tickLblPos val="nextTo"/>
        <c:crossAx val="238809192"/>
        <c:crosses val="autoZero"/>
        <c:crossBetween val="midCat"/>
      </c:valAx>
      <c:spPr>
        <a:noFill/>
        <a:ln w="25400">
          <a:noFill/>
        </a:ln>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plotArea>
      <c:layout>
        <c:manualLayout>
          <c:layoutTarget val="inner"/>
          <c:xMode val="edge"/>
          <c:yMode val="edge"/>
          <c:x val="9.3973442288049006E-2"/>
          <c:y val="2.07100591715976E-2"/>
          <c:w val="0.80529803028962499"/>
          <c:h val="0.92307692307692302"/>
        </c:manualLayout>
      </c:layout>
      <c:scatterChart>
        <c:scatterStyle val="smoothMarker"/>
        <c:varyColors val="0"/>
        <c:ser>
          <c:idx val="0"/>
          <c:order val="0"/>
          <c:spPr>
            <a:ln w="38100" cap="flat" cmpd="sng" algn="ctr">
              <a:solidFill>
                <a:schemeClr val="dk1"/>
              </a:solidFill>
              <a:prstDash val="dash"/>
            </a:ln>
            <a:effectLst/>
          </c:spPr>
          <c:marker>
            <c:symbol val="none"/>
          </c:marker>
          <c:yVal>
            <c:numRef>
              <c:f>Sheet1!$E$20:$E$28</c:f>
              <c:numCache>
                <c:formatCode>General</c:formatCode>
                <c:ptCount val="9"/>
                <c:pt idx="0">
                  <c:v>65</c:v>
                </c:pt>
                <c:pt idx="1">
                  <c:v>75</c:v>
                </c:pt>
                <c:pt idx="2">
                  <c:v>150</c:v>
                </c:pt>
                <c:pt idx="3">
                  <c:v>450</c:v>
                </c:pt>
                <c:pt idx="4">
                  <c:v>525</c:v>
                </c:pt>
                <c:pt idx="5">
                  <c:v>450</c:v>
                </c:pt>
                <c:pt idx="6">
                  <c:v>150</c:v>
                </c:pt>
                <c:pt idx="7">
                  <c:v>75</c:v>
                </c:pt>
                <c:pt idx="8">
                  <c:v>65</c:v>
                </c:pt>
              </c:numCache>
            </c:numRef>
          </c:yVal>
          <c:smooth val="1"/>
        </c:ser>
        <c:dLbls>
          <c:showLegendKey val="0"/>
          <c:showVal val="0"/>
          <c:showCatName val="0"/>
          <c:showSerName val="0"/>
          <c:showPercent val="0"/>
          <c:showBubbleSize val="0"/>
        </c:dLbls>
        <c:axId val="238810368"/>
        <c:axId val="238810760"/>
      </c:scatterChart>
      <c:valAx>
        <c:axId val="238810368"/>
        <c:scaling>
          <c:orientation val="minMax"/>
        </c:scaling>
        <c:delete val="1"/>
        <c:axPos val="b"/>
        <c:majorTickMark val="out"/>
        <c:minorTickMark val="none"/>
        <c:tickLblPos val="nextTo"/>
        <c:crossAx val="238810760"/>
        <c:crosses val="autoZero"/>
        <c:crossBetween val="midCat"/>
      </c:valAx>
      <c:valAx>
        <c:axId val="238810760"/>
        <c:scaling>
          <c:orientation val="minMax"/>
        </c:scaling>
        <c:delete val="1"/>
        <c:axPos val="l"/>
        <c:numFmt formatCode="General" sourceLinked="1"/>
        <c:majorTickMark val="out"/>
        <c:minorTickMark val="none"/>
        <c:tickLblPos val="nextTo"/>
        <c:crossAx val="238810368"/>
        <c:crosses val="autoZero"/>
        <c:crossBetween val="midCat"/>
      </c:valAx>
      <c:spPr>
        <a:noFill/>
        <a:ln w="25400">
          <a:noFill/>
        </a:ln>
      </c:spPr>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0"/>
          <c:tx>
            <c:strRef>
              <c:f>Sheet1!$C$1</c:f>
              <c:strCache>
                <c:ptCount val="1"/>
                <c:pt idx="0">
                  <c:v>Detroit</c:v>
                </c:pt>
              </c:strCache>
            </c:strRef>
          </c:tx>
          <c:spPr>
            <a:solidFill>
              <a:schemeClr val="tx2">
                <a:lumMod val="60000"/>
                <a:lumOff val="40000"/>
              </a:schemeClr>
            </a:solidFill>
            <a:ln>
              <a:solidFill>
                <a:schemeClr val="tx2">
                  <a:lumMod val="60000"/>
                  <a:lumOff val="40000"/>
                </a:schemeClr>
              </a:solidFill>
            </a:ln>
          </c:spPr>
          <c:invertIfNegative val="0"/>
          <c:cat>
            <c:strRef>
              <c:f>Sheet1!$A$2:$A$6</c:f>
              <c:strCache>
                <c:ptCount val="5"/>
                <c:pt idx="0">
                  <c:v>% Minority</c:v>
                </c:pt>
                <c:pt idx="1">
                  <c:v>% Owner occupied housing</c:v>
                </c:pt>
                <c:pt idx="2">
                  <c:v>% Bachelors</c:v>
                </c:pt>
                <c:pt idx="3">
                  <c:v>% In labor force</c:v>
                </c:pt>
                <c:pt idx="4">
                  <c:v>% poverty</c:v>
                </c:pt>
              </c:strCache>
            </c:strRef>
          </c:cat>
          <c:val>
            <c:numRef>
              <c:f>Sheet1!$C$2:$C$6</c:f>
              <c:numCache>
                <c:formatCode>0.00%</c:formatCode>
                <c:ptCount val="5"/>
                <c:pt idx="0" formatCode="0%">
                  <c:v>0.85</c:v>
                </c:pt>
                <c:pt idx="1">
                  <c:v>0.50700000000000001</c:v>
                </c:pt>
                <c:pt idx="2">
                  <c:v>0.13100000000000001</c:v>
                </c:pt>
                <c:pt idx="3">
                  <c:v>0.53300000000000003</c:v>
                </c:pt>
                <c:pt idx="4">
                  <c:v>0.39800000000000002</c:v>
                </c:pt>
              </c:numCache>
            </c:numRef>
          </c:val>
        </c:ser>
        <c:ser>
          <c:idx val="2"/>
          <c:order val="1"/>
          <c:tx>
            <c:strRef>
              <c:f>Sheet1!$D$1</c:f>
              <c:strCache>
                <c:ptCount val="1"/>
                <c:pt idx="0">
                  <c:v>Bronx</c:v>
                </c:pt>
              </c:strCache>
            </c:strRef>
          </c:tx>
          <c:spPr>
            <a:solidFill>
              <a:schemeClr val="tx2"/>
            </a:solidFill>
            <a:ln>
              <a:solidFill>
                <a:schemeClr val="tx2"/>
              </a:solidFill>
            </a:ln>
          </c:spPr>
          <c:invertIfNegative val="0"/>
          <c:cat>
            <c:strRef>
              <c:f>Sheet1!$A$2:$A$6</c:f>
              <c:strCache>
                <c:ptCount val="5"/>
                <c:pt idx="0">
                  <c:v>% Minority</c:v>
                </c:pt>
                <c:pt idx="1">
                  <c:v>% Owner occupied housing</c:v>
                </c:pt>
                <c:pt idx="2">
                  <c:v>% Bachelors</c:v>
                </c:pt>
                <c:pt idx="3">
                  <c:v>% In labor force</c:v>
                </c:pt>
                <c:pt idx="4">
                  <c:v>% poverty</c:v>
                </c:pt>
              </c:strCache>
            </c:strRef>
          </c:cat>
          <c:val>
            <c:numRef>
              <c:f>Sheet1!$D$2:$D$6</c:f>
              <c:numCache>
                <c:formatCode>0.00%</c:formatCode>
                <c:ptCount val="5"/>
                <c:pt idx="0">
                  <c:v>0.54500000000000004</c:v>
                </c:pt>
                <c:pt idx="1">
                  <c:v>0.191</c:v>
                </c:pt>
                <c:pt idx="2">
                  <c:v>0.183</c:v>
                </c:pt>
                <c:pt idx="3">
                  <c:v>0.59199999999999997</c:v>
                </c:pt>
                <c:pt idx="4">
                  <c:v>0.315</c:v>
                </c:pt>
              </c:numCache>
            </c:numRef>
          </c:val>
        </c:ser>
        <c:dLbls>
          <c:showLegendKey val="0"/>
          <c:showVal val="0"/>
          <c:showCatName val="0"/>
          <c:showSerName val="0"/>
          <c:showPercent val="0"/>
          <c:showBubbleSize val="0"/>
        </c:dLbls>
        <c:gapWidth val="150"/>
        <c:axId val="238811152"/>
        <c:axId val="238811936"/>
      </c:barChart>
      <c:catAx>
        <c:axId val="238811152"/>
        <c:scaling>
          <c:orientation val="minMax"/>
        </c:scaling>
        <c:delete val="0"/>
        <c:axPos val="b"/>
        <c:numFmt formatCode="General" sourceLinked="0"/>
        <c:majorTickMark val="out"/>
        <c:minorTickMark val="none"/>
        <c:tickLblPos val="nextTo"/>
        <c:txPr>
          <a:bodyPr/>
          <a:lstStyle/>
          <a:p>
            <a:pPr>
              <a:defRPr sz="1200"/>
            </a:pPr>
            <a:endParaRPr lang="en-US"/>
          </a:p>
        </c:txPr>
        <c:crossAx val="238811936"/>
        <c:crosses val="autoZero"/>
        <c:auto val="1"/>
        <c:lblAlgn val="ctr"/>
        <c:lblOffset val="100"/>
        <c:noMultiLvlLbl val="0"/>
      </c:catAx>
      <c:valAx>
        <c:axId val="238811936"/>
        <c:scaling>
          <c:orientation val="minMax"/>
        </c:scaling>
        <c:delete val="0"/>
        <c:axPos val="l"/>
        <c:majorGridlines/>
        <c:numFmt formatCode="0%" sourceLinked="0"/>
        <c:majorTickMark val="out"/>
        <c:minorTickMark val="none"/>
        <c:tickLblPos val="nextTo"/>
        <c:txPr>
          <a:bodyPr/>
          <a:lstStyle/>
          <a:p>
            <a:pPr>
              <a:defRPr sz="1200"/>
            </a:pPr>
            <a:endParaRPr lang="en-US"/>
          </a:p>
        </c:txPr>
        <c:crossAx val="238811152"/>
        <c:crosses val="autoZero"/>
        <c:crossBetween val="between"/>
      </c:valAx>
    </c:plotArea>
    <c:legend>
      <c:legendPos val="r"/>
      <c:overlay val="0"/>
      <c:txPr>
        <a:bodyPr/>
        <a:lstStyle/>
        <a:p>
          <a:pPr>
            <a:defRPr sz="15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68860-3A05-0941-A415-5D459C6D52D4}" type="datetimeFigureOut">
              <a:rPr lang="en-US" smtClean="0"/>
              <a:t>6/22/2016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C76564-717D-E346-B82E-E7061DA0A2CC}" type="slidenum">
              <a:rPr lang="en-US" smtClean="0"/>
              <a:t>‹#›</a:t>
            </a:fld>
            <a:endParaRPr lang="en-US"/>
          </a:p>
        </p:txBody>
      </p:sp>
    </p:spTree>
    <p:extLst>
      <p:ext uri="{BB962C8B-B14F-4D97-AF65-F5344CB8AC3E}">
        <p14:creationId xmlns:p14="http://schemas.microsoft.com/office/powerpoint/2010/main" val="1739779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Thank</a:t>
            </a:r>
            <a:r>
              <a:rPr lang="en-US" baseline="0" dirty="0" smtClean="0">
                <a:latin typeface="Arial" charset="0"/>
              </a:rPr>
              <a:t> you Mayor Duggan. </a:t>
            </a:r>
          </a:p>
          <a:p>
            <a:endParaRPr lang="en-US" baseline="0" dirty="0" smtClean="0">
              <a:latin typeface="Arial" charset="0"/>
            </a:endParaRPr>
          </a:p>
          <a:p>
            <a:r>
              <a:rPr lang="en-US" baseline="0" dirty="0" smtClean="0">
                <a:latin typeface="Arial" charset="0"/>
              </a:rPr>
              <a:t>It’s an honor and privilege to work with a Mayor who is so passionate about health and healthcare. </a:t>
            </a:r>
          </a:p>
          <a:p>
            <a:endParaRPr lang="en-US" baseline="0" dirty="0" smtClean="0">
              <a:latin typeface="Arial" charset="0"/>
            </a:endParaRPr>
          </a:p>
          <a:p>
            <a:r>
              <a:rPr lang="en-US" baseline="0" dirty="0" smtClean="0">
                <a:latin typeface="Arial" charset="0"/>
              </a:rPr>
              <a:t>I want to situate our conversation today within a broader paradigm of public health – situated in my own experience as a public health scientist looking from the outside, and now in my role as a health director on the inside, looking out.</a:t>
            </a:r>
          </a:p>
          <a:p>
            <a:endParaRPr lang="en-US" baseline="0" dirty="0" smtClean="0">
              <a:latin typeface="Arial" charset="0"/>
            </a:endParaRPr>
          </a:p>
          <a:p>
            <a:endParaRPr lang="en-US" dirty="0">
              <a:latin typeface="Arial" charset="0"/>
            </a:endParaRPr>
          </a:p>
        </p:txBody>
      </p:sp>
    </p:spTree>
    <p:extLst>
      <p:ext uri="{BB962C8B-B14F-4D97-AF65-F5344CB8AC3E}">
        <p14:creationId xmlns:p14="http://schemas.microsoft.com/office/powerpoint/2010/main" val="406238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10</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Well imagine all of those folks comprise the people under this bell curve, organized</a:t>
            </a:r>
            <a:r>
              <a:rPr lang="en-US" baseline="0" dirty="0" smtClean="0"/>
              <a:t> along high blood pressure. </a:t>
            </a:r>
            <a:endParaRPr lang="en-US" dirty="0"/>
          </a:p>
        </p:txBody>
      </p:sp>
    </p:spTree>
    <p:extLst>
      <p:ext uri="{BB962C8B-B14F-4D97-AF65-F5344CB8AC3E}">
        <p14:creationId xmlns:p14="http://schemas.microsoft.com/office/powerpoint/2010/main" val="192770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11</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In medicine, we draw an arbitrary line here, and we say that these</a:t>
            </a:r>
            <a:r>
              <a:rPr lang="en-US" baseline="0" dirty="0" smtClean="0"/>
              <a:t> people are high risk – the green people.</a:t>
            </a:r>
            <a:endParaRPr lang="en-US" dirty="0"/>
          </a:p>
        </p:txBody>
      </p:sp>
    </p:spTree>
    <p:extLst>
      <p:ext uri="{BB962C8B-B14F-4D97-AF65-F5344CB8AC3E}">
        <p14:creationId xmlns:p14="http://schemas.microsoft.com/office/powerpoint/2010/main" val="203814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12</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baseline="0" dirty="0" smtClean="0"/>
          </a:p>
        </p:txBody>
      </p:sp>
    </p:spTree>
    <p:extLst>
      <p:ext uri="{BB962C8B-B14F-4D97-AF65-F5344CB8AC3E}">
        <p14:creationId xmlns:p14="http://schemas.microsoft.com/office/powerpoint/2010/main" val="339304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13</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We then counsel them. </a:t>
            </a:r>
            <a:r>
              <a:rPr lang="en-US" dirty="0" err="1" smtClean="0"/>
              <a:t>Ms</a:t>
            </a:r>
            <a:r>
              <a:rPr lang="en-US" dirty="0" smtClean="0"/>
              <a:t> Ma’am</a:t>
            </a:r>
            <a:r>
              <a:rPr lang="en-US" baseline="0" dirty="0" smtClean="0"/>
              <a:t> – you’re high risk, so we’re </a:t>
            </a:r>
            <a:r>
              <a:rPr lang="en-US" baseline="0" dirty="0" err="1" smtClean="0"/>
              <a:t>goiong</a:t>
            </a:r>
            <a:r>
              <a:rPr lang="en-US" baseline="0" dirty="0" smtClean="0"/>
              <a:t> to start you on a diuretic, or ACE-inhibitor, or something else, and we’re going to take care of you.</a:t>
            </a:r>
            <a:endParaRPr lang="en-US" dirty="0"/>
          </a:p>
        </p:txBody>
      </p:sp>
    </p:spTree>
    <p:extLst>
      <p:ext uri="{BB962C8B-B14F-4D97-AF65-F5344CB8AC3E}">
        <p14:creationId xmlns:p14="http://schemas.microsoft.com/office/powerpoint/2010/main" val="108164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14</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At best, we blunt the risk </a:t>
            </a:r>
            <a:r>
              <a:rPr lang="en-US" dirty="0" err="1" smtClean="0"/>
              <a:t>distribtuion</a:t>
            </a:r>
            <a:r>
              <a:rPr lang="en-US" dirty="0" smtClean="0"/>
              <a:t>—bring</a:t>
            </a:r>
            <a:r>
              <a:rPr lang="en-US" baseline="0" dirty="0" smtClean="0"/>
              <a:t> all of the high risk folks back under the “normal risk” umbrella. </a:t>
            </a:r>
            <a:endParaRPr lang="en-US" dirty="0"/>
          </a:p>
        </p:txBody>
      </p:sp>
    </p:spTree>
    <p:extLst>
      <p:ext uri="{BB962C8B-B14F-4D97-AF65-F5344CB8AC3E}">
        <p14:creationId xmlns:p14="http://schemas.microsoft.com/office/powerpoint/2010/main" val="142888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15</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But that still leaves a high proportion of unaddressed underlying risk—remember all the blue people in our</a:t>
            </a:r>
            <a:r>
              <a:rPr lang="en-US" baseline="0" dirty="0" smtClean="0"/>
              <a:t> village who also got the disease?</a:t>
            </a:r>
            <a:endParaRPr lang="en-US" dirty="0"/>
          </a:p>
        </p:txBody>
      </p:sp>
    </p:spTree>
    <p:extLst>
      <p:ext uri="{BB962C8B-B14F-4D97-AF65-F5344CB8AC3E}">
        <p14:creationId xmlns:p14="http://schemas.microsoft.com/office/powerpoint/2010/main" val="414365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while the medical</a:t>
            </a:r>
            <a:r>
              <a:rPr lang="en-US" baseline="0" dirty="0" smtClean="0"/>
              <a:t> approach sees all of this…</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16</a:t>
            </a:fld>
            <a:endParaRPr lang="en-US"/>
          </a:p>
        </p:txBody>
      </p:sp>
    </p:spTree>
    <p:extLst>
      <p:ext uri="{BB962C8B-B14F-4D97-AF65-F5344CB8AC3E}">
        <p14:creationId xmlns:p14="http://schemas.microsoft.com/office/powerpoint/2010/main" val="175338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by definition, misses all of this.</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17</a:t>
            </a:fld>
            <a:endParaRPr lang="en-US"/>
          </a:p>
        </p:txBody>
      </p:sp>
    </p:spTree>
    <p:extLst>
      <p:ext uri="{BB962C8B-B14F-4D97-AF65-F5344CB8AC3E}">
        <p14:creationId xmlns:p14="http://schemas.microsoft.com/office/powerpoint/2010/main" val="4065279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a:t>
            </a:r>
            <a:r>
              <a:rPr lang="en-US" baseline="0" dirty="0" smtClean="0"/>
              <a:t> at how we prevent disease in populations</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18</a:t>
            </a:fld>
            <a:endParaRPr lang="en-US"/>
          </a:p>
        </p:txBody>
      </p:sp>
    </p:spTree>
    <p:extLst>
      <p:ext uri="{BB962C8B-B14F-4D97-AF65-F5344CB8AC3E}">
        <p14:creationId xmlns:p14="http://schemas.microsoft.com/office/powerpoint/2010/main" val="376484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19</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Let’s compare</a:t>
            </a:r>
            <a:r>
              <a:rPr lang="en-US" baseline="0" dirty="0" smtClean="0"/>
              <a:t> that to a broader public health strategy focusing on people in places.</a:t>
            </a:r>
            <a:endParaRPr lang="en-US" dirty="0"/>
          </a:p>
        </p:txBody>
      </p:sp>
    </p:spTree>
    <p:extLst>
      <p:ext uri="{BB962C8B-B14F-4D97-AF65-F5344CB8AC3E}">
        <p14:creationId xmlns:p14="http://schemas.microsoft.com/office/powerpoint/2010/main" val="128830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2</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4EDF0-2215-FA4F-A75F-313B800AD5C3}" type="slidenum">
              <a:rPr lang="en-US"/>
              <a:pPr/>
              <a:t>20</a:t>
            </a:fld>
            <a:endParaRPr lang="en-US"/>
          </a:p>
        </p:txBody>
      </p:sp>
      <p:sp>
        <p:nvSpPr>
          <p:cNvPr id="2134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34019" name="Rectangle 3"/>
          <p:cNvSpPr>
            <a:spLocks noGrp="1" noChangeArrowheads="1"/>
          </p:cNvSpPr>
          <p:nvPr>
            <p:ph type="body" idx="1"/>
          </p:nvPr>
        </p:nvSpPr>
        <p:spPr bwMode="auto">
          <a:xfrm>
            <a:off x="686421" y="4344025"/>
            <a:ext cx="5485158" cy="411448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smtClean="0"/>
              <a:t>What if we could just shift the entire distribution</a:t>
            </a:r>
            <a:r>
              <a:rPr lang="en-US" baseline="0" dirty="0" smtClean="0"/>
              <a:t> curve such that everyone, those who were high and low risk enjoyed a risk decrease?</a:t>
            </a:r>
            <a:endParaRPr lang="en-US" dirty="0"/>
          </a:p>
        </p:txBody>
      </p:sp>
    </p:spTree>
    <p:extLst>
      <p:ext uri="{BB962C8B-B14F-4D97-AF65-F5344CB8AC3E}">
        <p14:creationId xmlns:p14="http://schemas.microsoft.com/office/powerpoint/2010/main" val="331785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a:t>
            </a:r>
            <a:r>
              <a:rPr lang="en-US" baseline="0" dirty="0" smtClean="0"/>
              <a:t> happen to our population? It would move from this, </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21</a:t>
            </a:fld>
            <a:endParaRPr lang="en-US"/>
          </a:p>
        </p:txBody>
      </p:sp>
    </p:spTree>
    <p:extLst>
      <p:ext uri="{BB962C8B-B14F-4D97-AF65-F5344CB8AC3E}">
        <p14:creationId xmlns:p14="http://schemas.microsoft.com/office/powerpoint/2010/main" val="2077450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 and ultimately, the population would experience </a:t>
            </a:r>
            <a:r>
              <a:rPr lang="en-US" dirty="0" err="1" smtClean="0"/>
              <a:t>substantailly</a:t>
            </a:r>
            <a:r>
              <a:rPr lang="en-US" dirty="0" smtClean="0"/>
              <a:t> less of this:</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22</a:t>
            </a:fld>
            <a:endParaRPr lang="en-US"/>
          </a:p>
        </p:txBody>
      </p:sp>
    </p:spTree>
    <p:extLst>
      <p:ext uri="{BB962C8B-B14F-4D97-AF65-F5344CB8AC3E}">
        <p14:creationId xmlns:p14="http://schemas.microsoft.com/office/powerpoint/2010/main" val="1948586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ea typeface="+mn-ea"/>
                <a:cs typeface="+mn-cs"/>
              </a:rPr>
              <a:t>Remember, public</a:t>
            </a:r>
            <a:r>
              <a:rPr lang="en-US" baseline="0" dirty="0" smtClean="0">
                <a:latin typeface="+mn-lt"/>
                <a:ea typeface="+mn-ea"/>
                <a:cs typeface="+mn-cs"/>
              </a:rPr>
              <a:t> health is about context – it’s about creating the conditions that shift the distribution that I showed you above.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24</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that mean in Detroit?</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25</a:t>
            </a:fld>
            <a:endParaRPr lang="en-US"/>
          </a:p>
        </p:txBody>
      </p:sp>
    </p:spTree>
    <p:extLst>
      <p:ext uri="{BB962C8B-B14F-4D97-AF65-F5344CB8AC3E}">
        <p14:creationId xmlns:p14="http://schemas.microsoft.com/office/powerpoint/2010/main" val="376484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JAMA</a:t>
            </a:r>
            <a:r>
              <a:rPr lang="en-US" baseline="0" dirty="0" smtClean="0"/>
              <a:t> recently published a thoughtful article by some economists at Stanford, that looked at health disparities in different cities. They found that while the rich live longer everywhere, for the poor, geography matters a lot.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26</a:t>
            </a:fld>
            <a:endParaRPr lang="en-US"/>
          </a:p>
        </p:txBody>
      </p:sp>
    </p:spTree>
    <p:extLst>
      <p:ext uri="{BB962C8B-B14F-4D97-AF65-F5344CB8AC3E}">
        <p14:creationId xmlns:p14="http://schemas.microsoft.com/office/powerpoint/2010/main" val="503147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life expectancy among people</a:t>
            </a:r>
            <a:r>
              <a:rPr lang="en-US" baseline="0" dirty="0" smtClean="0"/>
              <a:t> under 40 with household income below 28K. Notice our region has some of the lowest rates.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27</a:t>
            </a:fld>
            <a:endParaRPr lang="en-US"/>
          </a:p>
        </p:txBody>
      </p:sp>
    </p:spTree>
    <p:extLst>
      <p:ext uri="{BB962C8B-B14F-4D97-AF65-F5344CB8AC3E}">
        <p14:creationId xmlns:p14="http://schemas.microsoft.com/office/powerpoint/2010/main" val="1450440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Cities by longest and shortest</a:t>
            </a:r>
            <a:r>
              <a:rPr lang="en-US" baseline="0" dirty="0" smtClean="0"/>
              <a:t> lives among men and women. You see Detroit is among the shortest among men and women.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28</a:t>
            </a:fld>
            <a:endParaRPr lang="en-US"/>
          </a:p>
        </p:txBody>
      </p:sp>
    </p:spTree>
    <p:extLst>
      <p:ext uri="{BB962C8B-B14F-4D97-AF65-F5344CB8AC3E}">
        <p14:creationId xmlns:p14="http://schemas.microsoft.com/office/powerpoint/2010/main" val="2113102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Cities by longest and shortest</a:t>
            </a:r>
            <a:r>
              <a:rPr lang="en-US" baseline="0" dirty="0" smtClean="0"/>
              <a:t> lives among men and women. You see Detroit is among the shortest among men and women.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29</a:t>
            </a:fld>
            <a:endParaRPr lang="en-US"/>
          </a:p>
        </p:txBody>
      </p:sp>
    </p:spTree>
    <p:extLst>
      <p:ext uri="{BB962C8B-B14F-4D97-AF65-F5344CB8AC3E}">
        <p14:creationId xmlns:p14="http://schemas.microsoft.com/office/powerpoint/2010/main" val="2113102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they</a:t>
            </a:r>
            <a:r>
              <a:rPr lang="en-US" baseline="0" dirty="0" smtClean="0"/>
              <a:t> contrasted Detroit and New york. What you’re seeing is life expectancy on the Y </a:t>
            </a:r>
            <a:r>
              <a:rPr lang="en-US" baseline="0" dirty="0" err="1" smtClean="0"/>
              <a:t>adis</a:t>
            </a:r>
            <a:r>
              <a:rPr lang="en-US" baseline="0" dirty="0" smtClean="0"/>
              <a:t> and income on the X axis in Detroit in New York. You’ll see that among the rich, Detroiters and New Yorkers lived relatively similar life expectancies. However, once you fall below the 50</a:t>
            </a:r>
            <a:r>
              <a:rPr lang="en-US" baseline="30000" dirty="0" smtClean="0"/>
              <a:t>th</a:t>
            </a:r>
            <a:r>
              <a:rPr lang="en-US" baseline="0" dirty="0" smtClean="0"/>
              <a:t> percentile, poor Detroiters live far shorter lives. Why? </a:t>
            </a:r>
          </a:p>
          <a:p>
            <a:endParaRPr lang="en-US" baseline="0" dirty="0" smtClean="0"/>
          </a:p>
          <a:p>
            <a:r>
              <a:rPr lang="en-US" baseline="0" dirty="0" smtClean="0"/>
              <a:t>Let’s compare Detroit with the Bronx, the poorest </a:t>
            </a:r>
            <a:r>
              <a:rPr lang="en-US" baseline="0" dirty="0" err="1" smtClean="0"/>
              <a:t>burrough</a:t>
            </a:r>
            <a:r>
              <a:rPr lang="en-US" baseline="0" dirty="0" smtClean="0"/>
              <a:t> in NYC.</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30</a:t>
            </a:fld>
            <a:endParaRPr lang="en-US"/>
          </a:p>
        </p:txBody>
      </p:sp>
    </p:spTree>
    <p:extLst>
      <p:ext uri="{BB962C8B-B14F-4D97-AF65-F5344CB8AC3E}">
        <p14:creationId xmlns:p14="http://schemas.microsoft.com/office/powerpoint/2010/main" val="254139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ea typeface="+mn-ea"/>
                <a:cs typeface="+mn-cs"/>
              </a:rPr>
              <a:t>First, “conditions”—which</a:t>
            </a:r>
            <a:r>
              <a:rPr lang="en-US" baseline="0" dirty="0" smtClean="0">
                <a:latin typeface="+mn-lt"/>
                <a:ea typeface="+mn-ea"/>
                <a:cs typeface="+mn-cs"/>
              </a:rPr>
              <a:t> tells us that public health is about contexts—situations in which people live, work, and go about the business of being human</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some of the more important metrics</a:t>
            </a:r>
            <a:r>
              <a:rPr lang="en-US" baseline="0" dirty="0" smtClean="0"/>
              <a:t> we use to consider various aspects of poverty – segregation of minorities, owner occupied housing, % with a bachelors degree, % in labor force, and % below poverty. You’ll note that Detroit and the Bronx look similar, statistically. But let’s look at what they look like in real life.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31</a:t>
            </a:fld>
            <a:endParaRPr lang="en-US"/>
          </a:p>
        </p:txBody>
      </p:sp>
    </p:spTree>
    <p:extLst>
      <p:ext uri="{BB962C8B-B14F-4D97-AF65-F5344CB8AC3E}">
        <p14:creationId xmlns:p14="http://schemas.microsoft.com/office/powerpoint/2010/main" val="1517359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Bronx,</a:t>
            </a:r>
            <a:r>
              <a:rPr lang="en-US" baseline="0" dirty="0" smtClean="0"/>
              <a:t> huge multifamily complexes, with really high density.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32</a:t>
            </a:fld>
            <a:endParaRPr lang="en-US"/>
          </a:p>
        </p:txBody>
      </p:sp>
    </p:spTree>
    <p:extLst>
      <p:ext uri="{BB962C8B-B14F-4D97-AF65-F5344CB8AC3E}">
        <p14:creationId xmlns:p14="http://schemas.microsoft.com/office/powerpoint/2010/main" val="1662572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a:t>
            </a:r>
            <a:r>
              <a:rPr lang="en-US" dirty="0" err="1" smtClean="0"/>
              <a:t>swhat</a:t>
            </a:r>
            <a:r>
              <a:rPr lang="en-US" dirty="0" smtClean="0"/>
              <a:t> it look </a:t>
            </a:r>
            <a:r>
              <a:rPr lang="en-US" dirty="0" err="1" smtClean="0"/>
              <a:t>slike</a:t>
            </a:r>
            <a:r>
              <a:rPr lang="en-US" dirty="0" smtClean="0"/>
              <a:t> on the ground. Housing and commercial</a:t>
            </a:r>
            <a:r>
              <a:rPr lang="en-US" baseline="0" dirty="0" smtClean="0"/>
              <a:t> outlets.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33</a:t>
            </a:fld>
            <a:endParaRPr lang="en-US"/>
          </a:p>
        </p:txBody>
      </p:sp>
    </p:spTree>
    <p:extLst>
      <p:ext uri="{BB962C8B-B14F-4D97-AF65-F5344CB8AC3E}">
        <p14:creationId xmlns:p14="http://schemas.microsoft.com/office/powerpoint/2010/main" val="1105857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that to Detroit – which looks</a:t>
            </a:r>
            <a:r>
              <a:rPr lang="en-US" baseline="0" dirty="0" smtClean="0"/>
              <a:t> </a:t>
            </a:r>
            <a:r>
              <a:rPr lang="en-US" dirty="0" smtClean="0"/>
              <a:t>like this from the air.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34</a:t>
            </a:fld>
            <a:endParaRPr lang="en-US"/>
          </a:p>
        </p:txBody>
      </p:sp>
    </p:spTree>
    <p:extLst>
      <p:ext uri="{BB962C8B-B14F-4D97-AF65-F5344CB8AC3E}">
        <p14:creationId xmlns:p14="http://schemas.microsoft.com/office/powerpoint/2010/main" val="591161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on the ground</a:t>
            </a:r>
            <a:r>
              <a:rPr lang="en-US" baseline="0" dirty="0" smtClean="0"/>
              <a:t> – it echoes many of the points we were making earlier about density in our community. </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35</a:t>
            </a:fld>
            <a:endParaRPr lang="en-US"/>
          </a:p>
        </p:txBody>
      </p:sp>
    </p:spTree>
    <p:extLst>
      <p:ext uri="{BB962C8B-B14F-4D97-AF65-F5344CB8AC3E}">
        <p14:creationId xmlns:p14="http://schemas.microsoft.com/office/powerpoint/2010/main" val="1370514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that mean in Detroit?</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36</a:t>
            </a:fld>
            <a:endParaRPr lang="en-US"/>
          </a:p>
        </p:txBody>
      </p:sp>
    </p:spTree>
    <p:extLst>
      <p:ext uri="{BB962C8B-B14F-4D97-AF65-F5344CB8AC3E}">
        <p14:creationId xmlns:p14="http://schemas.microsoft.com/office/powerpoint/2010/main" val="3764844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And lastly, Detroit’s staggering murder and violent crime</a:t>
            </a:r>
            <a:r>
              <a:rPr lang="en-US" baseline="0" dirty="0" smtClean="0">
                <a:latin typeface="Arial" charset="0"/>
              </a:rPr>
              <a:t> rate are a public health issue.</a:t>
            </a:r>
            <a:endParaRPr lang="en-US" dirty="0">
              <a:latin typeface="Arial" charset="0"/>
            </a:endParaRPr>
          </a:p>
        </p:txBody>
      </p:sp>
      <p:sp>
        <p:nvSpPr>
          <p:cNvPr id="16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5725B6-6AAB-F842-9A1F-083685ED3E8C}" type="slidenum">
              <a:rPr lang="en-US" sz="1200">
                <a:cs typeface="Arial" charset="0"/>
              </a:rPr>
              <a:pPr eaLnBrk="1" hangingPunct="1"/>
              <a:t>37</a:t>
            </a:fld>
            <a:endParaRPr lang="en-US" sz="1200">
              <a:cs typeface="Arial" charset="0"/>
            </a:endParaRPr>
          </a:p>
        </p:txBody>
      </p:sp>
    </p:spTree>
    <p:extLst>
      <p:ext uri="{BB962C8B-B14F-4D97-AF65-F5344CB8AC3E}">
        <p14:creationId xmlns:p14="http://schemas.microsoft.com/office/powerpoint/2010/main" val="2984748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And lastly, Detroit’s staggering murder and violent crime</a:t>
            </a:r>
            <a:r>
              <a:rPr lang="en-US" baseline="0" dirty="0" smtClean="0">
                <a:latin typeface="Arial" charset="0"/>
              </a:rPr>
              <a:t> rate are a public health issue.</a:t>
            </a:r>
            <a:endParaRPr lang="en-US" dirty="0">
              <a:latin typeface="Arial" charset="0"/>
            </a:endParaRPr>
          </a:p>
        </p:txBody>
      </p:sp>
      <p:sp>
        <p:nvSpPr>
          <p:cNvPr id="16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5725B6-6AAB-F842-9A1F-083685ED3E8C}" type="slidenum">
              <a:rPr lang="en-US" sz="1200">
                <a:cs typeface="Arial" charset="0"/>
              </a:rPr>
              <a:pPr eaLnBrk="1" hangingPunct="1"/>
              <a:t>38</a:t>
            </a:fld>
            <a:endParaRPr lang="en-US" sz="1200">
              <a:cs typeface="Arial" charset="0"/>
            </a:endParaRPr>
          </a:p>
        </p:txBody>
      </p:sp>
    </p:spTree>
    <p:extLst>
      <p:ext uri="{BB962C8B-B14F-4D97-AF65-F5344CB8AC3E}">
        <p14:creationId xmlns:p14="http://schemas.microsoft.com/office/powerpoint/2010/main" val="3970577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And lastly, Detroit’s staggering murder and violent crime</a:t>
            </a:r>
            <a:r>
              <a:rPr lang="en-US" baseline="0" dirty="0" smtClean="0">
                <a:latin typeface="Arial" charset="0"/>
              </a:rPr>
              <a:t> rate are a public health issue.</a:t>
            </a:r>
            <a:endParaRPr lang="en-US" dirty="0">
              <a:latin typeface="Arial" charset="0"/>
            </a:endParaRPr>
          </a:p>
        </p:txBody>
      </p:sp>
      <p:sp>
        <p:nvSpPr>
          <p:cNvPr id="16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5725B6-6AAB-F842-9A1F-083685ED3E8C}" type="slidenum">
              <a:rPr lang="en-US" sz="1200">
                <a:cs typeface="Arial" charset="0"/>
              </a:rPr>
              <a:pPr eaLnBrk="1" hangingPunct="1"/>
              <a:t>39</a:t>
            </a:fld>
            <a:endParaRPr lang="en-US" sz="1200">
              <a:cs typeface="Arial" charset="0"/>
            </a:endParaRPr>
          </a:p>
        </p:txBody>
      </p:sp>
    </p:spTree>
    <p:extLst>
      <p:ext uri="{BB962C8B-B14F-4D97-AF65-F5344CB8AC3E}">
        <p14:creationId xmlns:p14="http://schemas.microsoft.com/office/powerpoint/2010/main" val="3108753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the many public health challenges we face, including infant mortality, obesity, homicide, asthma, lead, etc. Why is it that we see that Detroit suffers some of the highest rates in the country?</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40</a:t>
            </a:fld>
            <a:endParaRPr lang="en-US"/>
          </a:p>
        </p:txBody>
      </p:sp>
    </p:spTree>
    <p:extLst>
      <p:ext uri="{BB962C8B-B14F-4D97-AF65-F5344CB8AC3E}">
        <p14:creationId xmlns:p14="http://schemas.microsoft.com/office/powerpoint/2010/main" val="376484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ea typeface="+mn-ea"/>
                <a:cs typeface="+mn-cs"/>
              </a:rPr>
              <a:t>It’s also about people—collections, or groups of people</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4</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And</a:t>
            </a:r>
            <a:r>
              <a:rPr lang="en-US" baseline="0" dirty="0" smtClean="0">
                <a:latin typeface="Arial" charset="0"/>
              </a:rPr>
              <a:t> the answer has to do with context. We see here median income by census tract. We know that the median income in Detroit is low, and this is a low-income community. And we see that poverty maps to many of the challenges we face.</a:t>
            </a:r>
          </a:p>
          <a:p>
            <a:endParaRPr lang="en-US" baseline="0" dirty="0" smtClean="0">
              <a:latin typeface="Arial" charset="0"/>
            </a:endParaRPr>
          </a:p>
          <a:p>
            <a:r>
              <a:rPr lang="en-US" baseline="0" dirty="0" smtClean="0">
                <a:latin typeface="Arial" charset="0"/>
              </a:rPr>
              <a:t>But it’s not just poverty. There are other poor cities in the country – they include Baltimore, Oakland, and DC. But our City ranks among the top when we talk about bad health outcomes.</a:t>
            </a:r>
            <a:endParaRPr lang="en-US" dirty="0">
              <a:latin typeface="Arial" charset="0"/>
            </a:endParaRPr>
          </a:p>
        </p:txBody>
      </p:sp>
      <p:sp>
        <p:nvSpPr>
          <p:cNvPr id="17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193EEC-CB67-C248-8BF7-BB75CB4706AD}" type="slidenum">
              <a:rPr lang="en-US" sz="1200">
                <a:cs typeface="Arial" charset="0"/>
              </a:rPr>
              <a:pPr eaLnBrk="1" hangingPunct="1"/>
              <a:t>41</a:t>
            </a:fld>
            <a:endParaRPr lang="en-US" sz="1200">
              <a:cs typeface="Arial" charset="0"/>
            </a:endParaRPr>
          </a:p>
        </p:txBody>
      </p:sp>
    </p:spTree>
    <p:extLst>
      <p:ext uri="{BB962C8B-B14F-4D97-AF65-F5344CB8AC3E}">
        <p14:creationId xmlns:p14="http://schemas.microsoft.com/office/powerpoint/2010/main" val="1227381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It’s also that the City is gigantic – we could</a:t>
            </a:r>
            <a:r>
              <a:rPr lang="en-US" baseline="0" dirty="0" smtClean="0">
                <a:latin typeface="Arial" charset="0"/>
              </a:rPr>
              <a:t> fit all of Boston, Manhattan, and San Francisco into Detroit, and have room to spare. So we have low-income people in a huge place.</a:t>
            </a:r>
            <a:endParaRPr lang="en-US" dirty="0">
              <a:latin typeface="Arial" charset="0"/>
            </a:endParaRPr>
          </a:p>
        </p:txBody>
      </p:sp>
      <p:sp>
        <p:nvSpPr>
          <p:cNvPr id="17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5A3289-DB34-6B4C-98B8-A71277BFFDA9}" type="slidenum">
              <a:rPr lang="en-US" sz="1200">
                <a:cs typeface="Arial" charset="0"/>
              </a:rPr>
              <a:pPr eaLnBrk="1" hangingPunct="1"/>
              <a:t>42</a:t>
            </a:fld>
            <a:endParaRPr lang="en-US" sz="1200">
              <a:cs typeface="Arial" charset="0"/>
            </a:endParaRPr>
          </a:p>
        </p:txBody>
      </p:sp>
    </p:spTree>
    <p:extLst>
      <p:ext uri="{BB962C8B-B14F-4D97-AF65-F5344CB8AC3E}">
        <p14:creationId xmlns:p14="http://schemas.microsoft.com/office/powerpoint/2010/main" val="361229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Worse, that space is highly</a:t>
            </a:r>
            <a:r>
              <a:rPr lang="en-US" baseline="0" dirty="0" smtClean="0">
                <a:latin typeface="Arial" charset="0"/>
              </a:rPr>
              <a:t> vacant. Here you see the percentage of the population gained or lost in Detroit between 2000-2010. And you see that nearly all of Detroit has lost population. And when vacancy happens, it’s not just that who blocks at the time displace, it’s that you live in the same place for 20 years, and all of sudden, you look right, you look left, and you’re one of two occupied houses on the block. So, we have low-income communities, in a huge space, that is largely unoccupied. </a:t>
            </a:r>
            <a:endParaRPr lang="en-US" dirty="0">
              <a:latin typeface="Arial" charset="0"/>
            </a:endParaRPr>
          </a:p>
        </p:txBody>
      </p:sp>
      <p:sp>
        <p:nvSpPr>
          <p:cNvPr id="17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E394B0-2406-D040-8017-422744E46AA0}" type="slidenum">
              <a:rPr lang="en-US" sz="1200">
                <a:cs typeface="Arial" charset="0"/>
              </a:rPr>
              <a:pPr eaLnBrk="1" hangingPunct="1"/>
              <a:t>43</a:t>
            </a:fld>
            <a:endParaRPr lang="en-US" sz="1200">
              <a:cs typeface="Arial" charset="0"/>
            </a:endParaRPr>
          </a:p>
        </p:txBody>
      </p:sp>
    </p:spTree>
    <p:extLst>
      <p:ext uri="{BB962C8B-B14F-4D97-AF65-F5344CB8AC3E}">
        <p14:creationId xmlns:p14="http://schemas.microsoft.com/office/powerpoint/2010/main" val="242870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a:ln/>
        </p:spPr>
      </p:sp>
      <p:sp>
        <p:nvSpPr>
          <p:cNvPr id="17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rPr>
              <a:t>And that the tragic irony of the motor city is that almost no one can count on a car. This map shows Detroit up here, compared to the rest of </a:t>
            </a:r>
            <a:r>
              <a:rPr lang="en-US" dirty="0" err="1">
                <a:latin typeface="Arial" charset="0"/>
              </a:rPr>
              <a:t>wayne</a:t>
            </a:r>
            <a:r>
              <a:rPr lang="en-US" dirty="0">
                <a:latin typeface="Arial" charset="0"/>
              </a:rPr>
              <a:t> county. 40% of Detroiters don</a:t>
            </a:r>
            <a:r>
              <a:rPr lang="fr-FR" dirty="0">
                <a:latin typeface="Arial" charset="0"/>
              </a:rPr>
              <a:t>’</a:t>
            </a:r>
            <a:r>
              <a:rPr lang="en-US" altLang="ja-JP" dirty="0">
                <a:latin typeface="Arial" charset="0"/>
              </a:rPr>
              <a:t>t have a car, another 40% don</a:t>
            </a:r>
            <a:r>
              <a:rPr lang="en-US" dirty="0">
                <a:latin typeface="Arial" charset="0"/>
              </a:rPr>
              <a:t>’</a:t>
            </a:r>
            <a:r>
              <a:rPr lang="en-US" altLang="ja-JP" dirty="0">
                <a:latin typeface="Arial" charset="0"/>
              </a:rPr>
              <a:t>t have regular access to one.</a:t>
            </a:r>
            <a:endParaRPr lang="en-US" dirty="0">
              <a:latin typeface="Arial" charset="0"/>
            </a:endParaRPr>
          </a:p>
        </p:txBody>
      </p:sp>
      <p:sp>
        <p:nvSpPr>
          <p:cNvPr id="17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97F1DC-848B-E04E-81F2-A747432AF4EB}" type="slidenum">
              <a:rPr lang="en-US" sz="1200">
                <a:cs typeface="Arial" charset="0"/>
              </a:rPr>
              <a:pPr eaLnBrk="1" hangingPunct="1"/>
              <a:t>44</a:t>
            </a:fld>
            <a:endParaRPr lang="en-US" sz="1200">
              <a:cs typeface="Arial" charset="0"/>
            </a:endParaRPr>
          </a:p>
        </p:txBody>
      </p:sp>
    </p:spTree>
    <p:extLst>
      <p:ext uri="{BB962C8B-B14F-4D97-AF65-F5344CB8AC3E}">
        <p14:creationId xmlns:p14="http://schemas.microsoft.com/office/powerpoint/2010/main" val="2434340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much of this is the consequence of decades of decisions</a:t>
            </a:r>
            <a:r>
              <a:rPr lang="en-US" baseline="0" dirty="0" smtClean="0"/>
              <a:t> in the past that marginalized low-income minorities for the benefit for high-income whites. </a:t>
            </a:r>
          </a:p>
          <a:p>
            <a:endParaRPr lang="en-US" baseline="0" dirty="0" smtClean="0"/>
          </a:p>
          <a:p>
            <a:r>
              <a:rPr lang="en-US" baseline="0" dirty="0" smtClean="0"/>
              <a:t>Here in lies the challenge of public health in Detroit – addressing challenges of density, of transportation, and of poverty. The question we have before us is how do we build public health in Detroit</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45</a:t>
            </a:fld>
            <a:endParaRPr lang="en-US"/>
          </a:p>
        </p:txBody>
      </p:sp>
    </p:spTree>
    <p:extLst>
      <p:ext uri="{BB962C8B-B14F-4D97-AF65-F5344CB8AC3E}">
        <p14:creationId xmlns:p14="http://schemas.microsoft.com/office/powerpoint/2010/main" val="2693942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20AE5-2A61-854B-B1A1-9306C3533A70}" type="slidenum">
              <a:rPr lang="en-US" smtClean="0"/>
              <a:t>59</a:t>
            </a:fld>
            <a:endParaRPr lang="en-US"/>
          </a:p>
        </p:txBody>
      </p:sp>
    </p:spTree>
    <p:extLst>
      <p:ext uri="{BB962C8B-B14F-4D97-AF65-F5344CB8AC3E}">
        <p14:creationId xmlns:p14="http://schemas.microsoft.com/office/powerpoint/2010/main" val="3505579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20AE5-2A61-854B-B1A1-9306C3533A70}" type="slidenum">
              <a:rPr lang="en-US" smtClean="0"/>
              <a:t>64</a:t>
            </a:fld>
            <a:endParaRPr lang="en-US"/>
          </a:p>
        </p:txBody>
      </p:sp>
    </p:spTree>
    <p:extLst>
      <p:ext uri="{BB962C8B-B14F-4D97-AF65-F5344CB8AC3E}">
        <p14:creationId xmlns:p14="http://schemas.microsoft.com/office/powerpoint/2010/main" val="3505579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70</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71</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73</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ea typeface="+mn-ea"/>
                <a:cs typeface="+mn-cs"/>
              </a:rPr>
              <a:t>And lastly,</a:t>
            </a:r>
            <a:r>
              <a:rPr lang="en-US" baseline="0" dirty="0" smtClean="0">
                <a:latin typeface="+mn-lt"/>
                <a:ea typeface="+mn-ea"/>
                <a:cs typeface="+mn-cs"/>
              </a:rPr>
              <a:t> it’s about being healthy, rather than curing disease—so public health is about conditions in which groups of people live and how those conditions influence their capacity to be healthy</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5</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74</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79</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81</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83</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84</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what I mean by that, let’s consider a couple of scenarios—regarding specific patients who present to your ED with</a:t>
            </a:r>
            <a:r>
              <a:rPr lang="en-US" baseline="0" dirty="0" smtClean="0"/>
              <a:t> crushing </a:t>
            </a:r>
            <a:r>
              <a:rPr lang="en-US" baseline="0" dirty="0" err="1" smtClean="0"/>
              <a:t>substernal</a:t>
            </a:r>
            <a:r>
              <a:rPr lang="en-US" dirty="0" smtClean="0"/>
              <a:t> chest pain,</a:t>
            </a:r>
            <a:r>
              <a:rPr lang="en-US" baseline="0" dirty="0" smtClean="0"/>
              <a:t> diaphoresis, and SOB</a:t>
            </a:r>
            <a:endParaRPr lang="en-US" dirty="0"/>
          </a:p>
        </p:txBody>
      </p:sp>
      <p:sp>
        <p:nvSpPr>
          <p:cNvPr id="4" name="Slide Number Placeholder 3"/>
          <p:cNvSpPr>
            <a:spLocks noGrp="1"/>
          </p:cNvSpPr>
          <p:nvPr>
            <p:ph type="sldNum" sz="quarter" idx="10"/>
          </p:nvPr>
        </p:nvSpPr>
        <p:spPr/>
        <p:txBody>
          <a:bodyPr/>
          <a:lstStyle/>
          <a:p>
            <a:fld id="{CBC76564-717D-E346-B82E-E7061DA0A2CC}" type="slidenum">
              <a:rPr lang="en-US" smtClean="0"/>
              <a:t>85</a:t>
            </a:fld>
            <a:endParaRPr lang="en-US"/>
          </a:p>
        </p:txBody>
      </p:sp>
    </p:spTree>
    <p:extLst>
      <p:ext uri="{BB962C8B-B14F-4D97-AF65-F5344CB8AC3E}">
        <p14:creationId xmlns:p14="http://schemas.microsoft.com/office/powerpoint/2010/main" val="1264550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20AE5-2A61-854B-B1A1-9306C3533A70}" type="slidenum">
              <a:rPr lang="en-US" smtClean="0"/>
              <a:t>86</a:t>
            </a:fld>
            <a:endParaRPr lang="en-US"/>
          </a:p>
        </p:txBody>
      </p:sp>
    </p:spTree>
    <p:extLst>
      <p:ext uri="{BB962C8B-B14F-4D97-AF65-F5344CB8AC3E}">
        <p14:creationId xmlns:p14="http://schemas.microsoft.com/office/powerpoint/2010/main" val="35055790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20AE5-2A61-854B-B1A1-9306C3533A70}" type="slidenum">
              <a:rPr lang="en-US" smtClean="0"/>
              <a:t>87</a:t>
            </a:fld>
            <a:endParaRPr lang="en-US"/>
          </a:p>
        </p:txBody>
      </p:sp>
    </p:spTree>
    <p:extLst>
      <p:ext uri="{BB962C8B-B14F-4D97-AF65-F5344CB8AC3E}">
        <p14:creationId xmlns:p14="http://schemas.microsoft.com/office/powerpoint/2010/main" val="35055790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a:ln/>
        </p:spPr>
      </p:sp>
      <p:sp>
        <p:nvSpPr>
          <p:cNvPr id="17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rPr>
              <a:t>And that the tragic irony of the motor city is that almost no one can count on a car. This map shows Detroit up here, compared to the rest of wayne county. 40% of Detroiters don</a:t>
            </a:r>
            <a:r>
              <a:rPr lang="fr-FR">
                <a:latin typeface="Arial" charset="0"/>
              </a:rPr>
              <a:t>’</a:t>
            </a:r>
            <a:r>
              <a:rPr lang="en-US" altLang="ja-JP">
                <a:latin typeface="Arial" charset="0"/>
              </a:rPr>
              <a:t>t have a car, another 40% don</a:t>
            </a:r>
            <a:r>
              <a:rPr lang="en-US">
                <a:latin typeface="Arial" charset="0"/>
              </a:rPr>
              <a:t>’</a:t>
            </a:r>
            <a:r>
              <a:rPr lang="en-US" altLang="ja-JP">
                <a:latin typeface="Arial" charset="0"/>
              </a:rPr>
              <a:t>t have regular access to one.</a:t>
            </a:r>
            <a:endParaRPr lang="en-US">
              <a:latin typeface="Arial" charset="0"/>
            </a:endParaRPr>
          </a:p>
        </p:txBody>
      </p:sp>
      <p:sp>
        <p:nvSpPr>
          <p:cNvPr id="17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97F1DC-848B-E04E-81F2-A747432AF4EB}" type="slidenum">
              <a:rPr lang="en-US" sz="1200">
                <a:cs typeface="Arial" charset="0"/>
              </a:rPr>
              <a:pPr eaLnBrk="1" hangingPunct="1"/>
              <a:t>88</a:t>
            </a:fld>
            <a:endParaRPr lang="en-US" sz="1200">
              <a:cs typeface="Arial" charset="0"/>
            </a:endParaRPr>
          </a:p>
        </p:txBody>
      </p:sp>
    </p:spTree>
    <p:extLst>
      <p:ext uri="{BB962C8B-B14F-4D97-AF65-F5344CB8AC3E}">
        <p14:creationId xmlns:p14="http://schemas.microsoft.com/office/powerpoint/2010/main" val="777797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20AE5-2A61-854B-B1A1-9306C3533A70}" type="slidenum">
              <a:rPr lang="en-US" smtClean="0"/>
              <a:t>95</a:t>
            </a:fld>
            <a:endParaRPr lang="en-US"/>
          </a:p>
        </p:txBody>
      </p:sp>
    </p:spTree>
    <p:extLst>
      <p:ext uri="{BB962C8B-B14F-4D97-AF65-F5344CB8AC3E}">
        <p14:creationId xmlns:p14="http://schemas.microsoft.com/office/powerpoint/2010/main" val="350557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given our interest in mankind as a collective, let us back up and think about the collective of patients—the </a:t>
            </a:r>
            <a:r>
              <a:rPr lang="en-US" baseline="0" dirty="0" err="1" smtClean="0"/>
              <a:t>popualtion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6</a:t>
            </a:fld>
            <a:endParaRPr lang="en-US"/>
          </a:p>
        </p:txBody>
      </p:sp>
    </p:spTree>
    <p:extLst>
      <p:ext uri="{BB962C8B-B14F-4D97-AF65-F5344CB8AC3E}">
        <p14:creationId xmlns:p14="http://schemas.microsoft.com/office/powerpoint/2010/main" val="3576292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20AE5-2A61-854B-B1A1-9306C3533A70}" type="slidenum">
              <a:rPr lang="en-US" smtClean="0"/>
              <a:t>96</a:t>
            </a:fld>
            <a:endParaRPr lang="en-US"/>
          </a:p>
        </p:txBody>
      </p:sp>
    </p:spTree>
    <p:extLst>
      <p:ext uri="{BB962C8B-B14F-4D97-AF65-F5344CB8AC3E}">
        <p14:creationId xmlns:p14="http://schemas.microsoft.com/office/powerpoint/2010/main" val="3505579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a:ln/>
        </p:spPr>
      </p:sp>
      <p:sp>
        <p:nvSpPr>
          <p:cNvPr id="2416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charset="0"/>
              </a:rPr>
              <a:t>But all is not lost. What we are doing here to day is coming</a:t>
            </a:r>
            <a:r>
              <a:rPr lang="en-US" baseline="0" dirty="0" smtClean="0">
                <a:latin typeface="Arial" charset="0"/>
              </a:rPr>
              <a:t> together to understand how to build the kind of </a:t>
            </a:r>
            <a:r>
              <a:rPr lang="en-US" baseline="0" dirty="0" err="1" smtClean="0">
                <a:latin typeface="Arial" charset="0"/>
              </a:rPr>
              <a:t>ocntext</a:t>
            </a:r>
            <a:r>
              <a:rPr lang="en-US" baseline="0" dirty="0" smtClean="0">
                <a:latin typeface="Arial" charset="0"/>
              </a:rPr>
              <a:t> – across public space, and commerce, and community engagement to build the context to address </a:t>
            </a:r>
            <a:r>
              <a:rPr lang="en-US" baseline="0" dirty="0" err="1" smtClean="0">
                <a:latin typeface="Arial" charset="0"/>
              </a:rPr>
              <a:t>publci</a:t>
            </a:r>
            <a:r>
              <a:rPr lang="en-US" baseline="0" dirty="0" smtClean="0">
                <a:latin typeface="Arial" charset="0"/>
              </a:rPr>
              <a:t> health. The good news, is that Detroit Hustles harder – and if we do that, we can </a:t>
            </a:r>
            <a:r>
              <a:rPr lang="en-US" baseline="0" smtClean="0">
                <a:latin typeface="Arial" charset="0"/>
              </a:rPr>
              <a:t>heal harder too. </a:t>
            </a:r>
            <a:endParaRPr lang="en-US" dirty="0">
              <a:latin typeface="Arial" charset="0"/>
            </a:endParaRPr>
          </a:p>
        </p:txBody>
      </p:sp>
      <p:sp>
        <p:nvSpPr>
          <p:cNvPr id="2416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00C8EF-0EFC-244E-B346-49941B68CAF6}" type="slidenum">
              <a:rPr lang="en-US" sz="1200">
                <a:cs typeface="Arial" charset="0"/>
              </a:rPr>
              <a:pPr eaLnBrk="1" hangingPunct="1"/>
              <a:t>106</a:t>
            </a:fld>
            <a:endParaRPr lang="en-US" sz="1200">
              <a:cs typeface="Arial" charset="0"/>
            </a:endParaRPr>
          </a:p>
        </p:txBody>
      </p:sp>
    </p:spTree>
    <p:extLst>
      <p:ext uri="{BB962C8B-B14F-4D97-AF65-F5344CB8AC3E}">
        <p14:creationId xmlns:p14="http://schemas.microsoft.com/office/powerpoint/2010/main" val="6331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a:t>
            </a:r>
            <a:r>
              <a:rPr lang="en-US" baseline="0" dirty="0" smtClean="0"/>
              <a:t> are high risk—and this risk can be anything you want, maybe they’re men who have sex with men and we’re trying to prevent HIV infection, or </a:t>
            </a:r>
            <a:r>
              <a:rPr lang="en-US" baseline="0" dirty="0" err="1" smtClean="0"/>
              <a:t>hypertensives</a:t>
            </a:r>
            <a:r>
              <a:rPr lang="en-US" baseline="0" dirty="0" smtClean="0"/>
              <a:t>, and we’re trying to prevent heart attacks</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7</a:t>
            </a:fld>
            <a:endParaRPr lang="en-US"/>
          </a:p>
        </p:txBody>
      </p:sp>
    </p:spTree>
    <p:extLst>
      <p:ext uri="{BB962C8B-B14F-4D97-AF65-F5344CB8AC3E}">
        <p14:creationId xmlns:p14="http://schemas.microsoft.com/office/powerpoint/2010/main" val="306164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Inevitably,</a:t>
            </a:r>
            <a:r>
              <a:rPr lang="en-US" baseline="0" dirty="0" smtClean="0"/>
              <a:t> some of the high risk people get disease, but so do some of the normal risk people. But the high risk people are more likely to get disease, that’s why they’re high risk!</a:t>
            </a:r>
          </a:p>
          <a:p>
            <a:endParaRPr lang="en-US" baseline="0" dirty="0" smtClean="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8</a:t>
            </a:fld>
            <a:endParaRPr lang="en-US"/>
          </a:p>
        </p:txBody>
      </p:sp>
    </p:spTree>
    <p:extLst>
      <p:ext uri="{BB962C8B-B14F-4D97-AF65-F5344CB8AC3E}">
        <p14:creationId xmlns:p14="http://schemas.microsoft.com/office/powerpoint/2010/main" val="345352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medicine think</a:t>
            </a:r>
            <a:r>
              <a:rPr lang="en-US" baseline="0" dirty="0" smtClean="0"/>
              <a:t> about preventing disease? </a:t>
            </a:r>
            <a:endParaRPr lang="en-US" dirty="0"/>
          </a:p>
        </p:txBody>
      </p:sp>
      <p:sp>
        <p:nvSpPr>
          <p:cNvPr id="4" name="Slide Number Placeholder 3"/>
          <p:cNvSpPr>
            <a:spLocks noGrp="1"/>
          </p:cNvSpPr>
          <p:nvPr>
            <p:ph type="sldNum" sz="quarter" idx="10"/>
          </p:nvPr>
        </p:nvSpPr>
        <p:spPr/>
        <p:txBody>
          <a:bodyPr/>
          <a:lstStyle/>
          <a:p>
            <a:pPr>
              <a:defRPr/>
            </a:pPr>
            <a:fld id="{DC39DD81-649A-F34F-A563-EC272F3FDBEA}" type="slidenum">
              <a:rPr lang="en-US" smtClean="0"/>
              <a:pPr>
                <a:defRPr/>
              </a:pPr>
              <a:t>9</a:t>
            </a:fld>
            <a:endParaRPr lang="en-US"/>
          </a:p>
        </p:txBody>
      </p:sp>
    </p:spTree>
    <p:extLst>
      <p:ext uri="{BB962C8B-B14F-4D97-AF65-F5344CB8AC3E}">
        <p14:creationId xmlns:p14="http://schemas.microsoft.com/office/powerpoint/2010/main" val="376484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E47F9A-D6DE-3D47-8979-3D2FAF09E603}"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346275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47F9A-D6DE-3D47-8979-3D2FAF09E603}"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280653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47F9A-D6DE-3D47-8979-3D2FAF09E603}"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3413927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65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47F9A-D6DE-3D47-8979-3D2FAF09E603}"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168345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E47F9A-D6DE-3D47-8979-3D2FAF09E603}"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183008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E47F9A-D6DE-3D47-8979-3D2FAF09E603}"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315573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E47F9A-D6DE-3D47-8979-3D2FAF09E603}" type="datetimeFigureOut">
              <a:rPr lang="en-US" smtClean="0"/>
              <a:t>6/22/2016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81961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E47F9A-D6DE-3D47-8979-3D2FAF09E603}" type="datetimeFigureOut">
              <a:rPr lang="en-US" smtClean="0"/>
              <a:t>6/22/2016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2770694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47F9A-D6DE-3D47-8979-3D2FAF09E603}" type="datetimeFigureOut">
              <a:rPr lang="en-US" smtClean="0"/>
              <a:t>6/22/2016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217894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E47F9A-D6DE-3D47-8979-3D2FAF09E603}"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48186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E47F9A-D6DE-3D47-8979-3D2FAF09E603}"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4E474-CCDB-B041-B46D-99F38A5583A3}" type="slidenum">
              <a:rPr lang="en-US" smtClean="0"/>
              <a:t>‹#›</a:t>
            </a:fld>
            <a:endParaRPr lang="en-US"/>
          </a:p>
        </p:txBody>
      </p:sp>
    </p:spTree>
    <p:extLst>
      <p:ext uri="{BB962C8B-B14F-4D97-AF65-F5344CB8AC3E}">
        <p14:creationId xmlns:p14="http://schemas.microsoft.com/office/powerpoint/2010/main" val="204424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47F9A-D6DE-3D47-8979-3D2FAF09E603}" type="datetimeFigureOut">
              <a:rPr lang="en-US" smtClean="0"/>
              <a:t>6/22/2016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4E474-CCDB-B041-B46D-99F38A5583A3}" type="slidenum">
              <a:rPr lang="en-US" smtClean="0"/>
              <a:t>‹#›</a:t>
            </a:fld>
            <a:endParaRPr lang="en-US"/>
          </a:p>
        </p:txBody>
      </p:sp>
    </p:spTree>
    <p:extLst>
      <p:ext uri="{BB962C8B-B14F-4D97-AF65-F5344CB8AC3E}">
        <p14:creationId xmlns:p14="http://schemas.microsoft.com/office/powerpoint/2010/main" val="1153281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twitter.com/abdulelsayed"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txBox="1">
            <a:spLocks noChangeArrowheads="1"/>
          </p:cNvSpPr>
          <p:nvPr/>
        </p:nvSpPr>
        <p:spPr bwMode="auto">
          <a:xfrm>
            <a:off x="0" y="1447800"/>
            <a:ext cx="9144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3100" b="1" dirty="0" smtClean="0">
              <a:solidFill>
                <a:schemeClr val="tx2">
                  <a:lumMod val="60000"/>
                  <a:lumOff val="40000"/>
                </a:schemeClr>
              </a:solidFill>
              <a:latin typeface="Calibri" charset="0"/>
              <a:cs typeface="Calibri" charset="0"/>
            </a:endParaRPr>
          </a:p>
          <a:p>
            <a:pPr algn="ctr" eaLnBrk="1" hangingPunct="1">
              <a:defRPr/>
            </a:pPr>
            <a:endParaRPr lang="en-US" sz="5000" b="1" dirty="0" smtClean="0">
              <a:solidFill>
                <a:schemeClr val="tx2">
                  <a:lumMod val="60000"/>
                  <a:lumOff val="40000"/>
                </a:schemeClr>
              </a:solidFill>
              <a:latin typeface="Calibri" charset="0"/>
              <a:cs typeface="Calibri" charset="0"/>
            </a:endParaRPr>
          </a:p>
          <a:p>
            <a:pPr algn="ctr" eaLnBrk="1" hangingPunct="1">
              <a:defRPr/>
            </a:pPr>
            <a:r>
              <a:rPr lang="en-US" sz="5000" b="1" dirty="0" smtClean="0">
                <a:solidFill>
                  <a:schemeClr val="tx2">
                    <a:lumMod val="60000"/>
                    <a:lumOff val="40000"/>
                  </a:schemeClr>
                </a:solidFill>
                <a:latin typeface="Calibri" charset="0"/>
                <a:cs typeface="Calibri" charset="0"/>
              </a:rPr>
              <a:t>Healthier, 2020</a:t>
            </a:r>
            <a:endParaRPr lang="en-US" sz="5000" b="1" dirty="0" smtClean="0">
              <a:solidFill>
                <a:schemeClr val="accent1"/>
              </a:solidFill>
              <a:latin typeface="Calibri" charset="0"/>
              <a:cs typeface="Calibri" charset="0"/>
            </a:endParaRPr>
          </a:p>
          <a:p>
            <a:pPr algn="ctr" eaLnBrk="1" hangingPunct="1">
              <a:defRPr/>
            </a:pPr>
            <a:endParaRPr lang="en-US" sz="3500" b="1" i="1" dirty="0">
              <a:latin typeface="Calibri" charset="0"/>
              <a:cs typeface="Calibri" charset="0"/>
            </a:endParaRPr>
          </a:p>
          <a:p>
            <a:pPr algn="ctr" eaLnBrk="1" hangingPunct="1">
              <a:defRPr/>
            </a:pPr>
            <a:r>
              <a:rPr lang="en-US" sz="3500" b="1" dirty="0" smtClean="0">
                <a:solidFill>
                  <a:schemeClr val="bg1">
                    <a:lumMod val="50000"/>
                  </a:schemeClr>
                </a:solidFill>
                <a:latin typeface="Calibri" charset="0"/>
                <a:cs typeface="Calibri" charset="0"/>
              </a:rPr>
              <a:t>Where we are. Where we’re going. </a:t>
            </a:r>
          </a:p>
          <a:p>
            <a:pPr algn="ctr" eaLnBrk="1" hangingPunct="1">
              <a:defRPr/>
            </a:pPr>
            <a:r>
              <a:rPr lang="en-US" sz="3500" b="1" dirty="0" smtClean="0">
                <a:solidFill>
                  <a:schemeClr val="bg1">
                    <a:lumMod val="50000"/>
                  </a:schemeClr>
                </a:solidFill>
                <a:latin typeface="Calibri" charset="0"/>
                <a:cs typeface="Calibri" charset="0"/>
              </a:rPr>
              <a:t>How we’ll get there.</a:t>
            </a:r>
          </a:p>
          <a:p>
            <a:pPr algn="ctr" eaLnBrk="1" hangingPunct="1">
              <a:defRPr/>
            </a:pPr>
            <a:endParaRPr lang="en-US" sz="5000" b="1" dirty="0" smtClean="0">
              <a:solidFill>
                <a:srgbClr val="000090"/>
              </a:solidFill>
              <a:latin typeface="Calibri" charset="0"/>
              <a:cs typeface="Calibri"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204178"/>
            <a:ext cx="16510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914400" y="3581400"/>
            <a:ext cx="7315200" cy="2286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60000"/>
              </a:lnSpc>
              <a:buClr>
                <a:srgbClr val="6FB7D7"/>
              </a:buClr>
              <a:buFont typeface="Wingdings 2" charset="0"/>
              <a:buNone/>
            </a:pPr>
            <a:endParaRPr lang="en-US" sz="1700" b="1" smtClean="0">
              <a:solidFill>
                <a:srgbClr val="898989"/>
              </a:solidFill>
              <a:latin typeface="Elephant" charset="0"/>
              <a:ea typeface="ＭＳ Ｐゴシック" charset="0"/>
              <a:cs typeface="ＭＳ Ｐゴシック" charset="0"/>
            </a:endParaRPr>
          </a:p>
          <a:p>
            <a:pPr>
              <a:lnSpc>
                <a:spcPct val="70000"/>
              </a:lnSpc>
              <a:buClr>
                <a:srgbClr val="6FB7D7"/>
              </a:buClr>
              <a:buFont typeface="Wingdings 2" charset="0"/>
              <a:buNone/>
            </a:pPr>
            <a:endParaRPr lang="en-US" sz="2000" b="1" smtClean="0">
              <a:solidFill>
                <a:srgbClr val="0D0D0D"/>
              </a:solidFill>
              <a:latin typeface="Calibri" charset="0"/>
              <a:ea typeface="ＭＳ Ｐゴシック" charset="0"/>
              <a:cs typeface="ＭＳ Ｐゴシック" charset="0"/>
            </a:endParaRPr>
          </a:p>
          <a:p>
            <a:pPr>
              <a:lnSpc>
                <a:spcPct val="70000"/>
              </a:lnSpc>
              <a:buClr>
                <a:srgbClr val="6FB7D7"/>
              </a:buClr>
              <a:buFont typeface="Wingdings 2" charset="0"/>
              <a:buNone/>
            </a:pPr>
            <a:r>
              <a:rPr lang="en-US" sz="2000" b="1" smtClean="0">
                <a:solidFill>
                  <a:srgbClr val="0D0D0D"/>
                </a:solidFill>
                <a:latin typeface="Calibri" charset="0"/>
                <a:ea typeface="ＭＳ Ｐゴシック" charset="0"/>
                <a:cs typeface="ＭＳ Ｐゴシック" charset="0"/>
              </a:rPr>
              <a:t>Abdul El-Sayed, MD, DPhil</a:t>
            </a:r>
          </a:p>
          <a:p>
            <a:pPr>
              <a:lnSpc>
                <a:spcPct val="70000"/>
              </a:lnSpc>
              <a:buClr>
                <a:srgbClr val="6FB7D7"/>
              </a:buClr>
              <a:buFont typeface="Wingdings 2" charset="0"/>
              <a:buNone/>
            </a:pPr>
            <a:r>
              <a:rPr lang="en-US" sz="2000" smtClean="0">
                <a:solidFill>
                  <a:srgbClr val="0D0D0D"/>
                </a:solidFill>
                <a:latin typeface="Calibri" charset="0"/>
                <a:ea typeface="ＭＳ Ｐゴシック" charset="0"/>
                <a:cs typeface="ＭＳ Ｐゴシック" charset="0"/>
              </a:rPr>
              <a:t>Executive Director &amp; Health Officer</a:t>
            </a:r>
          </a:p>
          <a:p>
            <a:pPr>
              <a:lnSpc>
                <a:spcPct val="70000"/>
              </a:lnSpc>
              <a:buClr>
                <a:srgbClr val="6FB7D7"/>
              </a:buClr>
              <a:buFont typeface="Wingdings 2" charset="0"/>
              <a:buNone/>
            </a:pPr>
            <a:r>
              <a:rPr lang="en-US" sz="2000" smtClean="0">
                <a:solidFill>
                  <a:srgbClr val="0D0D0D"/>
                </a:solidFill>
                <a:latin typeface="Calibri" charset="0"/>
                <a:ea typeface="ＭＳ Ｐゴシック" charset="0"/>
                <a:cs typeface="ＭＳ Ｐゴシック" charset="0"/>
              </a:rPr>
              <a:t>Detroit Health Department</a:t>
            </a:r>
          </a:p>
          <a:p>
            <a:pPr>
              <a:lnSpc>
                <a:spcPct val="70000"/>
              </a:lnSpc>
              <a:buClr>
                <a:srgbClr val="6FB7D7"/>
              </a:buClr>
              <a:buFont typeface="Wingdings 2" charset="0"/>
              <a:buNone/>
            </a:pPr>
            <a:endParaRPr lang="en-US" sz="2000" smtClean="0">
              <a:solidFill>
                <a:srgbClr val="0D0D0D"/>
              </a:solidFill>
              <a:latin typeface="Calibri" charset="0"/>
              <a:ea typeface="ＭＳ Ｐゴシック" charset="0"/>
              <a:cs typeface="ＭＳ Ｐゴシック" charset="0"/>
            </a:endParaRPr>
          </a:p>
          <a:p>
            <a:pPr>
              <a:lnSpc>
                <a:spcPct val="70000"/>
              </a:lnSpc>
              <a:buClr>
                <a:srgbClr val="6FB7D7"/>
              </a:buClr>
            </a:pPr>
            <a:r>
              <a:rPr lang="en-US" sz="2000" smtClean="0">
                <a:solidFill>
                  <a:srgbClr val="0D0D0D"/>
                </a:solidFill>
                <a:latin typeface="Calibri" charset="0"/>
                <a:ea typeface="ＭＳ Ｐゴシック" charset="0"/>
                <a:cs typeface="ＭＳ Ｐゴシック" charset="0"/>
                <a:hlinkClick r:id="rId4"/>
              </a:rPr>
              <a:t>@AbdulElSayed</a:t>
            </a:r>
            <a:endParaRPr lang="en-US" sz="2000" smtClean="0">
              <a:solidFill>
                <a:srgbClr val="0D0D0D"/>
              </a:solidFill>
              <a:latin typeface="Calibri" charset="0"/>
              <a:ea typeface="ＭＳ Ｐゴシック" charset="0"/>
              <a:cs typeface="ＭＳ Ｐゴシック" charset="0"/>
            </a:endParaRPr>
          </a:p>
          <a:p>
            <a:pPr>
              <a:lnSpc>
                <a:spcPct val="70000"/>
              </a:lnSpc>
              <a:buClr>
                <a:srgbClr val="6FB7D7"/>
              </a:buClr>
            </a:pPr>
            <a:endParaRPr lang="en-US" sz="2000" smtClean="0">
              <a:solidFill>
                <a:srgbClr val="0D0D0D"/>
              </a:solidFill>
              <a:latin typeface="Calibri" charset="0"/>
              <a:ea typeface="ＭＳ Ｐゴシック" charset="0"/>
              <a:cs typeface="ＭＳ Ｐゴシック" charset="0"/>
            </a:endParaRPr>
          </a:p>
          <a:p>
            <a:pPr>
              <a:lnSpc>
                <a:spcPct val="70000"/>
              </a:lnSpc>
              <a:buClr>
                <a:srgbClr val="6FB7D7"/>
              </a:buClr>
              <a:buFont typeface="Wingdings 2" charset="0"/>
              <a:buNone/>
            </a:pPr>
            <a:endParaRPr lang="en-US" sz="2700" b="1" i="1" dirty="0">
              <a:solidFill>
                <a:srgbClr val="0D0D0D"/>
              </a:solidFill>
              <a:latin typeface="Calibri" charset="0"/>
              <a:ea typeface="ＭＳ Ｐゴシック" charset="0"/>
              <a:cs typeface="ＭＳ Ｐゴシック" charset="0"/>
            </a:endParaRPr>
          </a:p>
        </p:txBody>
      </p:sp>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204178"/>
            <a:ext cx="280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634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137039678"/>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2133002"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cxnSp>
        <p:nvCxnSpPr>
          <p:cNvPr id="10" name="Straight Connector 9"/>
          <p:cNvCxnSpPr/>
          <p:nvPr/>
        </p:nvCxnSpPr>
        <p:spPr>
          <a:xfrm>
            <a:off x="2057400" y="5409088"/>
            <a:ext cx="5562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0701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Building on momentum.</a:t>
            </a:r>
            <a:endParaRPr lang="en-US" b="1" dirty="0" smtClean="0">
              <a:solidFill>
                <a:schemeClr val="tx2">
                  <a:lumMod val="60000"/>
                  <a:lumOff val="40000"/>
                </a:schemeClr>
              </a:solidFill>
            </a:endParaRPr>
          </a:p>
          <a:p>
            <a:endParaRPr lang="en-US" b="1" dirty="0"/>
          </a:p>
        </p:txBody>
      </p:sp>
      <p:sp>
        <p:nvSpPr>
          <p:cNvPr id="11"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100</a:t>
            </a:fld>
            <a:endParaRPr lang="en-US" dirty="0"/>
          </a:p>
        </p:txBody>
      </p:sp>
      <p:pic>
        <p:nvPicPr>
          <p:cNvPr id="9" name="Picture 8"/>
          <p:cNvPicPr>
            <a:picLocks noChangeAspect="1"/>
          </p:cNvPicPr>
          <p:nvPr/>
        </p:nvPicPr>
        <p:blipFill>
          <a:blip r:embed="rId2"/>
          <a:stretch>
            <a:fillRect/>
          </a:stretch>
        </p:blipFill>
        <p:spPr>
          <a:xfrm>
            <a:off x="151147" y="1076635"/>
            <a:ext cx="7346492" cy="3046965"/>
          </a:xfrm>
          <a:prstGeom prst="rect">
            <a:avLst/>
          </a:prstGeom>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1200608" y="2875426"/>
            <a:ext cx="7778291" cy="2489053"/>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151147" y="4364901"/>
            <a:ext cx="8686800" cy="2253266"/>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71875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Animal control.</a:t>
            </a:r>
            <a:endParaRPr lang="en-US" b="1" dirty="0" smtClean="0">
              <a:solidFill>
                <a:schemeClr val="tx2">
                  <a:lumMod val="60000"/>
                  <a:lumOff val="40000"/>
                </a:schemeClr>
              </a:solidFill>
            </a:endParaRPr>
          </a:p>
          <a:p>
            <a:endParaRPr lang="en-US" b="1" dirty="0"/>
          </a:p>
        </p:txBody>
      </p:sp>
      <p:sp>
        <p:nvSpPr>
          <p:cNvPr id="11"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101</a:t>
            </a:fld>
            <a:endParaRPr lang="en-US" dirty="0"/>
          </a:p>
        </p:txBody>
      </p:sp>
      <p:pic>
        <p:nvPicPr>
          <p:cNvPr id="2" name="Picture 1"/>
          <p:cNvPicPr>
            <a:picLocks noChangeAspect="1"/>
          </p:cNvPicPr>
          <p:nvPr/>
        </p:nvPicPr>
        <p:blipFill>
          <a:blip r:embed="rId2"/>
          <a:stretch>
            <a:fillRect/>
          </a:stretch>
        </p:blipFill>
        <p:spPr>
          <a:xfrm>
            <a:off x="1358900" y="1454150"/>
            <a:ext cx="6375400" cy="4781550"/>
          </a:xfrm>
          <a:prstGeom prst="rect">
            <a:avLst/>
          </a:prstGeom>
        </p:spPr>
      </p:pic>
    </p:spTree>
    <p:extLst>
      <p:ext uri="{BB962C8B-B14F-4D97-AF65-F5344CB8AC3E}">
        <p14:creationId xmlns:p14="http://schemas.microsoft.com/office/powerpoint/2010/main" val="33616225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rtlCol="0">
            <a:normAutofit/>
          </a:bodyPr>
          <a:lstStyle/>
          <a:p>
            <a:pPr marL="902970" indent="-742950">
              <a:buFont typeface="+mj-lt"/>
              <a:buAutoNum type="arabicPeriod"/>
              <a:defRPr/>
            </a:pPr>
            <a:r>
              <a:rPr lang="en-US" dirty="0" smtClean="0">
                <a:solidFill>
                  <a:srgbClr val="000000"/>
                </a:solidFill>
              </a:rPr>
              <a:t>Budget increases 2x in July – will allow for expanded service hours</a:t>
            </a:r>
          </a:p>
          <a:p>
            <a:pPr marL="902970" indent="-742950">
              <a:buFont typeface="+mj-lt"/>
              <a:buAutoNum type="arabicPeriod"/>
              <a:defRPr/>
            </a:pPr>
            <a:r>
              <a:rPr lang="en-US" dirty="0" smtClean="0">
                <a:solidFill>
                  <a:srgbClr val="000000"/>
                </a:solidFill>
              </a:rPr>
              <a:t>Soft launch of online licensing completed</a:t>
            </a:r>
          </a:p>
          <a:p>
            <a:pPr marL="902970" indent="-742950">
              <a:buFont typeface="+mj-lt"/>
              <a:buAutoNum type="arabicPeriod"/>
              <a:defRPr/>
            </a:pPr>
            <a:r>
              <a:rPr lang="en-US" dirty="0" smtClean="0">
                <a:solidFill>
                  <a:srgbClr val="000000"/>
                </a:solidFill>
              </a:rPr>
              <a:t>License amnesty program launched</a:t>
            </a:r>
          </a:p>
          <a:p>
            <a:pPr marL="902970" indent="-742950">
              <a:buFont typeface="+mj-lt"/>
              <a:buAutoNum type="arabicPeriod"/>
              <a:defRPr/>
            </a:pPr>
            <a:r>
              <a:rPr lang="en-US" dirty="0" smtClean="0">
                <a:solidFill>
                  <a:srgbClr val="000000"/>
                </a:solidFill>
              </a:rPr>
              <a:t>Moving to new facility in August</a:t>
            </a:r>
          </a:p>
          <a:p>
            <a:pPr marL="902970" indent="-742950">
              <a:buFont typeface="+mj-lt"/>
              <a:buAutoNum type="arabicPeriod"/>
              <a:defRPr/>
            </a:pPr>
            <a:r>
              <a:rPr lang="en-US" dirty="0" smtClean="0">
                <a:solidFill>
                  <a:srgbClr val="000000"/>
                </a:solidFill>
              </a:rPr>
              <a:t>Dog bites down 29%</a:t>
            </a:r>
          </a:p>
          <a:p>
            <a:pPr marL="902970" indent="-742950">
              <a:buFont typeface="+mj-lt"/>
              <a:buAutoNum type="arabicPeriod"/>
              <a:defRPr/>
            </a:pPr>
            <a:r>
              <a:rPr lang="en-US" dirty="0" smtClean="0">
                <a:solidFill>
                  <a:srgbClr val="000000"/>
                </a:solidFill>
              </a:rPr>
              <a:t>Live release rate up from 14% to 67% </a:t>
            </a: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rgbClr val="D99694"/>
                </a:solidFill>
              </a:rPr>
              <a:t>	</a:t>
            </a:r>
            <a:r>
              <a:rPr lang="en-US" sz="3800" b="1" dirty="0" smtClean="0">
                <a:solidFill>
                  <a:schemeClr val="tx2">
                    <a:lumMod val="60000"/>
                    <a:lumOff val="40000"/>
                  </a:schemeClr>
                </a:solidFill>
              </a:rPr>
              <a:t>Animal control.</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33937489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Working together.</a:t>
            </a:r>
            <a:endParaRPr lang="en-US" b="1" dirty="0" smtClean="0">
              <a:solidFill>
                <a:schemeClr val="tx2">
                  <a:lumMod val="60000"/>
                  <a:lumOff val="40000"/>
                </a:schemeClr>
              </a:solidFill>
            </a:endParaRPr>
          </a:p>
          <a:p>
            <a:endParaRPr lang="en-US" b="1" dirty="0"/>
          </a:p>
        </p:txBody>
      </p:sp>
    </p:spTree>
    <p:extLst>
      <p:ext uri="{BB962C8B-B14F-4D97-AF65-F5344CB8AC3E}">
        <p14:creationId xmlns:p14="http://schemas.microsoft.com/office/powerpoint/2010/main" val="11113432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48072" y="745479"/>
            <a:ext cx="4938728" cy="1863248"/>
          </a:xfrm>
          <a:prstGeom prst="rect">
            <a:avLst/>
          </a:prstGeom>
        </p:spPr>
      </p:pic>
      <p:pic>
        <p:nvPicPr>
          <p:cNvPr id="9" name="Picture 8"/>
          <p:cNvPicPr>
            <a:picLocks noChangeAspect="1"/>
          </p:cNvPicPr>
          <p:nvPr/>
        </p:nvPicPr>
        <p:blipFill>
          <a:blip r:embed="rId3"/>
          <a:stretch>
            <a:fillRect/>
          </a:stretch>
        </p:blipFill>
        <p:spPr>
          <a:xfrm>
            <a:off x="468497" y="2936330"/>
            <a:ext cx="3728540" cy="1864270"/>
          </a:xfrm>
          <a:prstGeom prst="rect">
            <a:avLst/>
          </a:prstGeom>
        </p:spPr>
      </p:pic>
      <p:pic>
        <p:nvPicPr>
          <p:cNvPr id="10" name="Picture 9"/>
          <p:cNvPicPr>
            <a:picLocks noChangeAspect="1"/>
          </p:cNvPicPr>
          <p:nvPr/>
        </p:nvPicPr>
        <p:blipFill>
          <a:blip r:embed="rId4"/>
          <a:stretch>
            <a:fillRect/>
          </a:stretch>
        </p:blipFill>
        <p:spPr>
          <a:xfrm>
            <a:off x="5016501" y="3249321"/>
            <a:ext cx="3149600" cy="2645664"/>
          </a:xfrm>
          <a:prstGeom prst="rect">
            <a:avLst/>
          </a:prstGeom>
        </p:spPr>
      </p:pic>
      <p:sp>
        <p:nvSpPr>
          <p:cNvPr id="21"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104</a:t>
            </a:fld>
            <a:endParaRPr lang="en-US" dirty="0"/>
          </a:p>
        </p:txBody>
      </p:sp>
      <p:sp>
        <p:nvSpPr>
          <p:cNvPr id="16"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Working together.</a:t>
            </a:r>
            <a:endParaRPr lang="en-US" b="1" dirty="0" smtClean="0">
              <a:solidFill>
                <a:schemeClr val="tx2">
                  <a:lumMod val="60000"/>
                  <a:lumOff val="40000"/>
                </a:schemeClr>
              </a:solidFill>
            </a:endParaRPr>
          </a:p>
          <a:p>
            <a:endParaRPr lang="en-US" b="1" dirty="0"/>
          </a:p>
        </p:txBody>
      </p:sp>
    </p:spTree>
    <p:extLst>
      <p:ext uri="{BB962C8B-B14F-4D97-AF65-F5344CB8AC3E}">
        <p14:creationId xmlns:p14="http://schemas.microsoft.com/office/powerpoint/2010/main" val="1570239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rtlCol="0">
            <a:normAutofit lnSpcReduction="10000"/>
          </a:bodyPr>
          <a:lstStyle/>
          <a:p>
            <a:pPr marL="902970" indent="-742950">
              <a:buFont typeface="+mj-lt"/>
              <a:buAutoNum type="arabicPeriod"/>
              <a:defRPr/>
            </a:pPr>
            <a:r>
              <a:rPr lang="en-US" dirty="0" smtClean="0">
                <a:solidFill>
                  <a:srgbClr val="000000"/>
                </a:solidFill>
              </a:rPr>
              <a:t>Health systems are </a:t>
            </a:r>
            <a:r>
              <a:rPr lang="en-US" b="1" dirty="0" smtClean="0">
                <a:solidFill>
                  <a:srgbClr val="000000"/>
                </a:solidFill>
              </a:rPr>
              <a:t>critical partners </a:t>
            </a:r>
            <a:r>
              <a:rPr lang="en-US" dirty="0" smtClean="0">
                <a:solidFill>
                  <a:srgbClr val="000000"/>
                </a:solidFill>
              </a:rPr>
              <a:t>to accomplishing shared goal of a healthier Detroit.</a:t>
            </a:r>
          </a:p>
          <a:p>
            <a:pPr marL="902970" indent="-742950">
              <a:buFont typeface="+mj-lt"/>
              <a:buAutoNum type="arabicPeriod"/>
              <a:defRPr/>
            </a:pPr>
            <a:r>
              <a:rPr lang="en-US" dirty="0">
                <a:solidFill>
                  <a:srgbClr val="000000"/>
                </a:solidFill>
              </a:rPr>
              <a:t>C</a:t>
            </a:r>
            <a:r>
              <a:rPr lang="en-US" dirty="0" smtClean="0">
                <a:solidFill>
                  <a:srgbClr val="000000"/>
                </a:solidFill>
              </a:rPr>
              <a:t>oordination solves collective action problems – </a:t>
            </a:r>
            <a:r>
              <a:rPr lang="en-US" b="1" dirty="0" smtClean="0">
                <a:solidFill>
                  <a:srgbClr val="000000"/>
                </a:solidFill>
              </a:rPr>
              <a:t>where government should play</a:t>
            </a:r>
            <a:r>
              <a:rPr lang="en-US" dirty="0" smtClean="0">
                <a:solidFill>
                  <a:srgbClr val="000000"/>
                </a:solidFill>
              </a:rPr>
              <a:t>.</a:t>
            </a:r>
          </a:p>
          <a:p>
            <a:pPr marL="902970" indent="-742950">
              <a:buFont typeface="+mj-lt"/>
              <a:buAutoNum type="arabicPeriod"/>
              <a:defRPr/>
            </a:pPr>
            <a:r>
              <a:rPr lang="en-US" dirty="0" smtClean="0">
                <a:solidFill>
                  <a:srgbClr val="000000"/>
                </a:solidFill>
              </a:rPr>
              <a:t>We aim to </a:t>
            </a:r>
            <a:r>
              <a:rPr lang="en-US" b="1" dirty="0" smtClean="0">
                <a:solidFill>
                  <a:srgbClr val="000000"/>
                </a:solidFill>
              </a:rPr>
              <a:t>work together </a:t>
            </a:r>
            <a:r>
              <a:rPr lang="en-US" dirty="0" smtClean="0">
                <a:solidFill>
                  <a:srgbClr val="000000"/>
                </a:solidFill>
              </a:rPr>
              <a:t>to scale and </a:t>
            </a:r>
            <a:r>
              <a:rPr lang="en-US" b="1" dirty="0" smtClean="0">
                <a:solidFill>
                  <a:srgbClr val="000000"/>
                </a:solidFill>
              </a:rPr>
              <a:t>coordinate</a:t>
            </a:r>
            <a:r>
              <a:rPr lang="en-US" dirty="0" smtClean="0">
                <a:solidFill>
                  <a:srgbClr val="000000"/>
                </a:solidFill>
              </a:rPr>
              <a:t> the great work that health systems are already leading. </a:t>
            </a:r>
          </a:p>
          <a:p>
            <a:pPr marL="902970" indent="-742950">
              <a:buFont typeface="+mj-lt"/>
              <a:buAutoNum type="arabicPeriod"/>
              <a:defRPr/>
            </a:pPr>
            <a:r>
              <a:rPr lang="en-US" dirty="0" smtClean="0">
                <a:solidFill>
                  <a:srgbClr val="000000"/>
                </a:solidFill>
              </a:rPr>
              <a:t>New </a:t>
            </a:r>
            <a:r>
              <a:rPr lang="en-US" b="1" dirty="0" smtClean="0">
                <a:solidFill>
                  <a:srgbClr val="000000"/>
                </a:solidFill>
              </a:rPr>
              <a:t>Medical Director </a:t>
            </a:r>
            <a:r>
              <a:rPr lang="en-US" dirty="0" smtClean="0">
                <a:solidFill>
                  <a:srgbClr val="000000"/>
                </a:solidFill>
              </a:rPr>
              <a:t>from Baltimore City to lead our </a:t>
            </a:r>
            <a:r>
              <a:rPr lang="en-US" b="1" dirty="0" smtClean="0">
                <a:solidFill>
                  <a:srgbClr val="000000"/>
                </a:solidFill>
              </a:rPr>
              <a:t>Health Systems Engagement</a:t>
            </a:r>
            <a:r>
              <a:rPr lang="en-US" dirty="0" smtClean="0">
                <a:solidFill>
                  <a:srgbClr val="000000"/>
                </a:solidFill>
              </a:rPr>
              <a:t>.</a:t>
            </a: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rgbClr val="D99694"/>
                </a:solidFill>
              </a:rPr>
              <a:t>	</a:t>
            </a:r>
            <a:r>
              <a:rPr lang="en-US" sz="3800" b="1" dirty="0" smtClean="0">
                <a:solidFill>
                  <a:schemeClr val="tx2">
                    <a:lumMod val="60000"/>
                    <a:lumOff val="40000"/>
                  </a:schemeClr>
                </a:solidFill>
              </a:rPr>
              <a:t>Working together.</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35968312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55700"/>
            <a:ext cx="7620000"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2" name="TextBox 4"/>
          <p:cNvSpPr txBox="1">
            <a:spLocks noChangeArrowheads="1"/>
          </p:cNvSpPr>
          <p:nvPr/>
        </p:nvSpPr>
        <p:spPr bwMode="auto">
          <a:xfrm rot="275910">
            <a:off x="1022349" y="1710860"/>
            <a:ext cx="9193213"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0" b="1" dirty="0" smtClean="0">
                <a:solidFill>
                  <a:srgbClr val="FF0000"/>
                </a:solidFill>
              </a:rPr>
              <a:t>Heals</a:t>
            </a:r>
            <a:endParaRPr lang="en-US" sz="20000" b="1" dirty="0">
              <a:solidFill>
                <a:srgbClr val="FF0000"/>
              </a:solidFill>
            </a:endParaRPr>
          </a:p>
        </p:txBody>
      </p:sp>
    </p:spTree>
    <p:extLst>
      <p:ext uri="{BB962C8B-B14F-4D97-AF65-F5344CB8AC3E}">
        <p14:creationId xmlns:p14="http://schemas.microsoft.com/office/powerpoint/2010/main" val="2781024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281155816"/>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2132994" name="Rectangle 1026"/>
          <p:cNvSpPr>
            <a:spLocks noGrp="1" noChangeArrowheads="1"/>
          </p:cNvSpPr>
          <p:nvPr>
            <p:ph type="title"/>
          </p:nvPr>
        </p:nvSpPr>
        <p:spPr>
          <a:xfrm>
            <a:off x="381000" y="240255"/>
            <a:ext cx="8229600" cy="914400"/>
          </a:xfrm>
        </p:spPr>
        <p:txBody>
          <a:bodyPr>
            <a:normAutofit/>
          </a:bodyPr>
          <a:lstStyle/>
          <a:p>
            <a:pPr algn="l"/>
            <a:r>
              <a:rPr lang="en-US" sz="3200" dirty="0" smtClean="0"/>
              <a:t>Identify those who are high risk</a:t>
            </a:r>
            <a:endParaRPr lang="en-US" sz="3200" dirty="0"/>
          </a:p>
        </p:txBody>
      </p:sp>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11" name="Line 1033"/>
          <p:cNvSpPr>
            <a:spLocks noChangeShapeType="1"/>
          </p:cNvSpPr>
          <p:nvPr/>
        </p:nvSpPr>
        <p:spPr bwMode="auto">
          <a:xfrm>
            <a:off x="5423606" y="1939178"/>
            <a:ext cx="0" cy="3471022"/>
          </a:xfrm>
          <a:prstGeom prst="line">
            <a:avLst/>
          </a:prstGeom>
          <a:noFill/>
          <a:ln w="38100">
            <a:solidFill>
              <a:schemeClr val="tx2"/>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cxnSp>
        <p:nvCxnSpPr>
          <p:cNvPr id="10" name="Straight Connector 9"/>
          <p:cNvCxnSpPr/>
          <p:nvPr/>
        </p:nvCxnSpPr>
        <p:spPr>
          <a:xfrm>
            <a:off x="2057400" y="5409088"/>
            <a:ext cx="5562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2820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545376597"/>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11" name="Line 1033"/>
          <p:cNvSpPr>
            <a:spLocks noChangeShapeType="1"/>
          </p:cNvSpPr>
          <p:nvPr/>
        </p:nvSpPr>
        <p:spPr bwMode="auto">
          <a:xfrm>
            <a:off x="5423606" y="1939178"/>
            <a:ext cx="0" cy="3471022"/>
          </a:xfrm>
          <a:prstGeom prst="line">
            <a:avLst/>
          </a:prstGeom>
          <a:noFill/>
          <a:ln w="38100">
            <a:solidFill>
              <a:schemeClr val="tx2"/>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cxnSp>
        <p:nvCxnSpPr>
          <p:cNvPr id="10" name="Straight Connector 9"/>
          <p:cNvCxnSpPr/>
          <p:nvPr/>
        </p:nvCxnSpPr>
        <p:spPr>
          <a:xfrm>
            <a:off x="2057400" y="5409088"/>
            <a:ext cx="5562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784240" y="3368600"/>
            <a:ext cx="1243860" cy="1518631"/>
          </a:xfrm>
          <a:prstGeom prst="straightConnector1">
            <a:avLst/>
          </a:prstGeom>
          <a:ln w="1047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 Box 1030"/>
          <p:cNvSpPr txBox="1">
            <a:spLocks noChangeArrowheads="1"/>
          </p:cNvSpPr>
          <p:nvPr/>
        </p:nvSpPr>
        <p:spPr bwMode="auto">
          <a:xfrm>
            <a:off x="7028100" y="2930497"/>
            <a:ext cx="1404324" cy="4770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US" sz="2500" dirty="0" smtClean="0"/>
              <a:t>High Risk</a:t>
            </a:r>
            <a:endParaRPr lang="en-US" sz="2500" b="0" dirty="0"/>
          </a:p>
        </p:txBody>
      </p:sp>
      <p:sp>
        <p:nvSpPr>
          <p:cNvPr id="15" name="Rectangle 1026"/>
          <p:cNvSpPr>
            <a:spLocks noGrp="1" noChangeArrowheads="1"/>
          </p:cNvSpPr>
          <p:nvPr>
            <p:ph type="title"/>
          </p:nvPr>
        </p:nvSpPr>
        <p:spPr>
          <a:xfrm>
            <a:off x="381000" y="240255"/>
            <a:ext cx="8229600" cy="914400"/>
          </a:xfrm>
        </p:spPr>
        <p:txBody>
          <a:bodyPr>
            <a:normAutofit/>
          </a:bodyPr>
          <a:lstStyle/>
          <a:p>
            <a:pPr algn="l"/>
            <a:r>
              <a:rPr lang="en-US" sz="3200" dirty="0" smtClean="0"/>
              <a:t>Identify those who are high risk</a:t>
            </a:r>
            <a:endParaRPr lang="en-US" sz="3200" dirty="0"/>
          </a:p>
        </p:txBody>
      </p:sp>
    </p:spTree>
    <p:extLst>
      <p:ext uri="{BB962C8B-B14F-4D97-AF65-F5344CB8AC3E}">
        <p14:creationId xmlns:p14="http://schemas.microsoft.com/office/powerpoint/2010/main" val="3513770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994" name="Rectangle 1026"/>
          <p:cNvSpPr>
            <a:spLocks noGrp="1" noChangeArrowheads="1"/>
          </p:cNvSpPr>
          <p:nvPr>
            <p:ph type="title"/>
          </p:nvPr>
        </p:nvSpPr>
        <p:spPr>
          <a:xfrm>
            <a:off x="381000" y="240255"/>
            <a:ext cx="8229600" cy="914400"/>
          </a:xfrm>
        </p:spPr>
        <p:txBody>
          <a:bodyPr>
            <a:normAutofit/>
          </a:bodyPr>
          <a:lstStyle/>
          <a:p>
            <a:pPr algn="l"/>
            <a:r>
              <a:rPr lang="en-US" sz="3200" dirty="0" smtClean="0"/>
              <a:t>Then decrease their risk…</a:t>
            </a:r>
            <a:endParaRPr lang="en-US" sz="3200" dirty="0"/>
          </a:p>
        </p:txBody>
      </p:sp>
      <p:pic>
        <p:nvPicPr>
          <p:cNvPr id="2" name="Picture 1"/>
          <p:cNvPicPr>
            <a:picLocks noChangeAspect="1"/>
          </p:cNvPicPr>
          <p:nvPr/>
        </p:nvPicPr>
        <p:blipFill>
          <a:blip r:embed="rId3"/>
          <a:stretch>
            <a:fillRect/>
          </a:stretch>
        </p:blipFill>
        <p:spPr>
          <a:xfrm>
            <a:off x="759269" y="1154655"/>
            <a:ext cx="7735902" cy="5157268"/>
          </a:xfrm>
          <a:prstGeom prst="rect">
            <a:avLst/>
          </a:prstGeom>
        </p:spPr>
      </p:pic>
    </p:spTree>
    <p:extLst>
      <p:ext uri="{BB962C8B-B14F-4D97-AF65-F5344CB8AC3E}">
        <p14:creationId xmlns:p14="http://schemas.microsoft.com/office/powerpoint/2010/main" val="2034058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646783367"/>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11" name="Line 1033"/>
          <p:cNvSpPr>
            <a:spLocks noChangeShapeType="1"/>
          </p:cNvSpPr>
          <p:nvPr/>
        </p:nvSpPr>
        <p:spPr bwMode="auto">
          <a:xfrm>
            <a:off x="5423606" y="1939178"/>
            <a:ext cx="0" cy="3471022"/>
          </a:xfrm>
          <a:prstGeom prst="line">
            <a:avLst/>
          </a:prstGeom>
          <a:noFill/>
          <a:ln w="38100">
            <a:solidFill>
              <a:schemeClr val="tx2"/>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sp>
        <p:nvSpPr>
          <p:cNvPr id="3" name="Rectangle 2"/>
          <p:cNvSpPr/>
          <p:nvPr/>
        </p:nvSpPr>
        <p:spPr>
          <a:xfrm>
            <a:off x="5423606" y="2043248"/>
            <a:ext cx="1395999" cy="3366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a:stCxn id="2132997" idx="0"/>
          </p:cNvCxnSpPr>
          <p:nvPr/>
        </p:nvCxnSpPr>
        <p:spPr>
          <a:xfrm>
            <a:off x="2057400" y="5410200"/>
            <a:ext cx="5562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026"/>
          <p:cNvSpPr>
            <a:spLocks noGrp="1" noChangeArrowheads="1"/>
          </p:cNvSpPr>
          <p:nvPr>
            <p:ph type="title"/>
          </p:nvPr>
        </p:nvSpPr>
        <p:spPr>
          <a:xfrm>
            <a:off x="381000" y="240255"/>
            <a:ext cx="8229600" cy="914400"/>
          </a:xfrm>
        </p:spPr>
        <p:txBody>
          <a:bodyPr>
            <a:normAutofit/>
          </a:bodyPr>
          <a:lstStyle/>
          <a:p>
            <a:pPr algn="l"/>
            <a:r>
              <a:rPr lang="en-US" sz="3200" dirty="0" smtClean="0"/>
              <a:t>Then decrease their risk…</a:t>
            </a:r>
            <a:endParaRPr lang="en-US" sz="3200" dirty="0"/>
          </a:p>
        </p:txBody>
      </p:sp>
    </p:spTree>
    <p:extLst>
      <p:ext uri="{BB962C8B-B14F-4D97-AF65-F5344CB8AC3E}">
        <p14:creationId xmlns:p14="http://schemas.microsoft.com/office/powerpoint/2010/main" val="155138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839032672"/>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2132994" name="Rectangle 1026"/>
          <p:cNvSpPr>
            <a:spLocks noGrp="1" noChangeArrowheads="1"/>
          </p:cNvSpPr>
          <p:nvPr>
            <p:ph type="title"/>
          </p:nvPr>
        </p:nvSpPr>
        <p:spPr>
          <a:xfrm>
            <a:off x="381000" y="240255"/>
            <a:ext cx="8229600" cy="914400"/>
          </a:xfrm>
        </p:spPr>
        <p:txBody>
          <a:bodyPr>
            <a:normAutofit/>
          </a:bodyPr>
          <a:lstStyle/>
          <a:p>
            <a:pPr algn="l"/>
            <a:r>
              <a:rPr lang="en-US" sz="3200" dirty="0"/>
              <a:t>Then decrease their risk…</a:t>
            </a:r>
          </a:p>
        </p:txBody>
      </p:sp>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11" name="Line 1033"/>
          <p:cNvSpPr>
            <a:spLocks noChangeShapeType="1"/>
          </p:cNvSpPr>
          <p:nvPr/>
        </p:nvSpPr>
        <p:spPr bwMode="auto">
          <a:xfrm>
            <a:off x="5423606" y="1939178"/>
            <a:ext cx="0" cy="3471022"/>
          </a:xfrm>
          <a:prstGeom prst="line">
            <a:avLst/>
          </a:prstGeom>
          <a:noFill/>
          <a:ln w="38100">
            <a:solidFill>
              <a:schemeClr val="tx2"/>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sp>
        <p:nvSpPr>
          <p:cNvPr id="3" name="Rectangle 2"/>
          <p:cNvSpPr/>
          <p:nvPr/>
        </p:nvSpPr>
        <p:spPr>
          <a:xfrm>
            <a:off x="5423606" y="2043248"/>
            <a:ext cx="1395999" cy="3366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a:stCxn id="2132997" idx="0"/>
          </p:cNvCxnSpPr>
          <p:nvPr/>
        </p:nvCxnSpPr>
        <p:spPr>
          <a:xfrm>
            <a:off x="2057400" y="5410200"/>
            <a:ext cx="5562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4712656" y="3658520"/>
            <a:ext cx="1421900" cy="745510"/>
          </a:xfrm>
          <a:prstGeom prst="straightConnector1">
            <a:avLst/>
          </a:prstGeom>
          <a:ln w="1047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 Box 1030"/>
          <p:cNvSpPr txBox="1">
            <a:spLocks noChangeArrowheads="1"/>
          </p:cNvSpPr>
          <p:nvPr/>
        </p:nvSpPr>
        <p:spPr bwMode="auto">
          <a:xfrm>
            <a:off x="6134556" y="4279900"/>
            <a:ext cx="3276600"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dirty="0" smtClean="0"/>
              <a:t>Unaddressed underlying risk</a:t>
            </a:r>
            <a:endParaRPr lang="en-US" sz="2500" b="0" dirty="0"/>
          </a:p>
        </p:txBody>
      </p:sp>
    </p:spTree>
    <p:extLst>
      <p:ext uri="{BB962C8B-B14F-4D97-AF65-F5344CB8AC3E}">
        <p14:creationId xmlns:p14="http://schemas.microsoft.com/office/powerpoint/2010/main" val="698308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8" name="Picture 1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0" name="Picture 19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4" name="Picture 20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6" name="Picture 2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7" name="Picture 2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0" name="Picture 22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8" name="Picture 23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0" name="Picture 24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8" name="Picture 26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0" name="Picture 26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2" name="Picture 27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3" name="Picture 27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8" name="Picture 2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9" name="Picture 27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0" name="Picture 2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4" name="Picture 29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9" name="Picture 3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9" name="Picture 3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3" name="Picture 3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8" name="Picture 32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9" name="Picture 3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3" name="Picture 3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4" name="Picture 3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0" name="Picture 35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2" name="Picture 18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4" name="Picture 19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4" name="Picture 28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5" name="Picture 29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9" name="Picture 32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0" name="Picture 3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1" name="Picture 3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53" name="Title 229"/>
          <p:cNvSpPr>
            <a:spLocks noGrp="1"/>
          </p:cNvSpPr>
          <p:nvPr>
            <p:ph type="title"/>
          </p:nvPr>
        </p:nvSpPr>
        <p:spPr bwMode="auto">
          <a:xfrm>
            <a:off x="419100" y="249127"/>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smtClean="0">
                <a:latin typeface="Calibri" charset="0"/>
                <a:ea typeface="ＭＳ Ｐゴシック" charset="0"/>
                <a:cs typeface="ＭＳ Ｐゴシック" charset="0"/>
              </a:rPr>
              <a:t>The medical strategy sees this…</a:t>
            </a:r>
            <a:endParaRPr lang="en-US" sz="3200" dirty="0">
              <a:latin typeface="Calibri" charset="0"/>
              <a:ea typeface="ＭＳ Ｐゴシック" charset="0"/>
              <a:cs typeface="ＭＳ Ｐゴシック" charset="0"/>
            </a:endParaRPr>
          </a:p>
        </p:txBody>
      </p:sp>
      <p:pic>
        <p:nvPicPr>
          <p:cNvPr id="42" name="Picture 3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9238"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Box 406"/>
          <p:cNvSpPr txBox="1">
            <a:spLocks noChangeArrowheads="1"/>
          </p:cNvSpPr>
          <p:nvPr/>
        </p:nvSpPr>
        <p:spPr bwMode="auto">
          <a:xfrm>
            <a:off x="3238500" y="6159500"/>
            <a:ext cx="17526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44" name="Picture 40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TextBox 405"/>
          <p:cNvSpPr txBox="1">
            <a:spLocks noChangeArrowheads="1"/>
          </p:cNvSpPr>
          <p:nvPr/>
        </p:nvSpPr>
        <p:spPr bwMode="auto">
          <a:xfrm>
            <a:off x="1050925" y="6159500"/>
            <a:ext cx="15081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pic>
        <p:nvPicPr>
          <p:cNvPr id="46" name="Picture 3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9238" y="6067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302"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8363"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TextBox 405"/>
          <p:cNvSpPr txBox="1">
            <a:spLocks noChangeArrowheads="1"/>
          </p:cNvSpPr>
          <p:nvPr/>
        </p:nvSpPr>
        <p:spPr bwMode="auto">
          <a:xfrm>
            <a:off x="5043488"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 </a:t>
            </a:r>
            <a:r>
              <a:rPr lang="en-US" sz="2000" dirty="0">
                <a:latin typeface="Calibri" charset="0"/>
              </a:rPr>
              <a:t>with disease</a:t>
            </a:r>
          </a:p>
        </p:txBody>
      </p:sp>
      <p:sp>
        <p:nvSpPr>
          <p:cNvPr id="49" name="TextBox 405"/>
          <p:cNvSpPr txBox="1">
            <a:spLocks noChangeArrowheads="1"/>
          </p:cNvSpPr>
          <p:nvPr/>
        </p:nvSpPr>
        <p:spPr bwMode="auto">
          <a:xfrm>
            <a:off x="6964363"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 </a:t>
            </a:r>
            <a:r>
              <a:rPr lang="en-US" sz="2000" dirty="0">
                <a:latin typeface="Calibri" charset="0"/>
              </a:rPr>
              <a:t>with disease</a:t>
            </a:r>
          </a:p>
        </p:txBody>
      </p:sp>
    </p:spTree>
    <p:extLst>
      <p:ext uri="{BB962C8B-B14F-4D97-AF65-F5344CB8AC3E}">
        <p14:creationId xmlns:p14="http://schemas.microsoft.com/office/powerpoint/2010/main" val="32766683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2" name="Picture 1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8" name="Picture 19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9" name="Picture 1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0" name="Picture 19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4" name="Picture 2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6" name="Picture 20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7" name="Picture 2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3" name="Picture 2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7" name="Picture 21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8" name="Picture 2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9" name="Picture 2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0" name="Picture 2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2" name="Picture 2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4" name="Picture 2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5" name="Picture 2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7" name="Picture 23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8" name="Picture 23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7" name="Picture 2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9" name="Picture 24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0" name="Picture 24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4"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7" name="Picture 26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8" name="Picture 26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9" name="Picture 26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0" name="Picture 26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2" name="Picture 27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3" name="Picture 27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7" name="Picture 27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8" name="Picture 27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0" name="Picture 27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1" name="Picture 2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9" name="Picture 2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4" name="Picture 2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9" name="Picture 30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9" name="Picture 31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3" name="Picture 31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7" name="Picture 3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8" name="Picture 32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9" name="Picture 32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3" name="Picture 32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4" name="Picture 32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7" name="Picture 33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6" name="Picture 3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0" name="Picture 35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2" name="Picture 1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3" name="Picture 1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4" name="Picture 19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4" name="Picture 2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5" name="Picture 2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6" name="Picture 3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8" name="Picture 3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9" name="Picture 32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0" name="Picture 33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1" name="Picture 34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53" name="Title 229"/>
          <p:cNvSpPr>
            <a:spLocks noGrp="1"/>
          </p:cNvSpPr>
          <p:nvPr>
            <p:ph type="title"/>
          </p:nvPr>
        </p:nvSpPr>
        <p:spPr bwMode="auto">
          <a:xfrm>
            <a:off x="419100" y="249127"/>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smtClean="0">
                <a:latin typeface="Calibri" charset="0"/>
                <a:ea typeface="ＭＳ Ｐゴシック" charset="0"/>
                <a:cs typeface="ＭＳ Ｐゴシック" charset="0"/>
              </a:rPr>
              <a:t>…but misses all of </a:t>
            </a:r>
            <a:r>
              <a:rPr lang="en-US" sz="3200" i="1" dirty="0" smtClean="0">
                <a:latin typeface="Calibri" charset="0"/>
                <a:ea typeface="ＭＳ Ｐゴシック" charset="0"/>
                <a:cs typeface="ＭＳ Ｐゴシック" charset="0"/>
              </a:rPr>
              <a:t>this</a:t>
            </a:r>
            <a:endParaRPr lang="en-US" sz="3200" dirty="0">
              <a:latin typeface="Calibri" charset="0"/>
              <a:ea typeface="ＭＳ Ｐゴシック" charset="0"/>
              <a:cs typeface="ＭＳ Ｐゴシック" charset="0"/>
            </a:endParaRPr>
          </a:p>
        </p:txBody>
      </p:sp>
      <p:pic>
        <p:nvPicPr>
          <p:cNvPr id="65" name="Picture 3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9238"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 name="TextBox 406"/>
          <p:cNvSpPr txBox="1">
            <a:spLocks noChangeArrowheads="1"/>
          </p:cNvSpPr>
          <p:nvPr/>
        </p:nvSpPr>
        <p:spPr bwMode="auto">
          <a:xfrm>
            <a:off x="3238500" y="6159500"/>
            <a:ext cx="17526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67" name="Picture 403"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675"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Box 405"/>
          <p:cNvSpPr txBox="1">
            <a:spLocks noChangeArrowheads="1"/>
          </p:cNvSpPr>
          <p:nvPr/>
        </p:nvSpPr>
        <p:spPr bwMode="auto">
          <a:xfrm>
            <a:off x="1050925" y="6159500"/>
            <a:ext cx="15081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pic>
        <p:nvPicPr>
          <p:cNvPr id="69" name="Picture 32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9238" y="6067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3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8363"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 name="TextBox 405"/>
          <p:cNvSpPr txBox="1">
            <a:spLocks noChangeArrowheads="1"/>
          </p:cNvSpPr>
          <p:nvPr/>
        </p:nvSpPr>
        <p:spPr bwMode="auto">
          <a:xfrm>
            <a:off x="5043488"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 </a:t>
            </a:r>
            <a:r>
              <a:rPr lang="en-US" sz="2000" dirty="0">
                <a:latin typeface="Calibri" charset="0"/>
              </a:rPr>
              <a:t>with disease</a:t>
            </a:r>
          </a:p>
        </p:txBody>
      </p:sp>
      <p:sp>
        <p:nvSpPr>
          <p:cNvPr id="72" name="TextBox 405"/>
          <p:cNvSpPr txBox="1">
            <a:spLocks noChangeArrowheads="1"/>
          </p:cNvSpPr>
          <p:nvPr/>
        </p:nvSpPr>
        <p:spPr bwMode="auto">
          <a:xfrm>
            <a:off x="6964363"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 </a:t>
            </a:r>
            <a:r>
              <a:rPr lang="en-US" sz="2000" dirty="0">
                <a:latin typeface="Calibri" charset="0"/>
              </a:rPr>
              <a:t>with disease</a:t>
            </a:r>
          </a:p>
        </p:txBody>
      </p:sp>
    </p:spTree>
    <p:extLst>
      <p:ext uri="{BB962C8B-B14F-4D97-AF65-F5344CB8AC3E}">
        <p14:creationId xmlns:p14="http://schemas.microsoft.com/office/powerpoint/2010/main" val="203762131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2600" y="5930900"/>
            <a:ext cx="8229600" cy="1143000"/>
          </a:xfrm>
          <a:prstGeom prst="rect">
            <a:avLst/>
          </a:prstGeom>
        </p:spPr>
        <p:txBody>
          <a:bodyPr vert="horz">
            <a:noAutofit/>
          </a:bodyPr>
          <a:lstStyle>
            <a:lvl1pPr algn="ctr" defTabSz="457200" rtl="0" eaLnBrk="0" fontAlgn="base" hangingPunct="0">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a:lstStyle>
          <a:p>
            <a:pPr algn="l"/>
            <a:r>
              <a:rPr lang="en-US" sz="2800" b="1" dirty="0" smtClean="0">
                <a:solidFill>
                  <a:srgbClr val="4F81BD"/>
                </a:solidFill>
                <a:ea typeface="ＭＳ Ｐゴシック" charset="-128"/>
                <a:cs typeface="ＭＳ Ｐゴシック" charset="-128"/>
              </a:rPr>
              <a:t>Public health.</a:t>
            </a:r>
            <a:endParaRPr lang="en-US" sz="2800" b="1" dirty="0">
              <a:solidFill>
                <a:srgbClr val="4F81BD"/>
              </a:solidFill>
            </a:endParaRPr>
          </a:p>
        </p:txBody>
      </p:sp>
    </p:spTree>
    <p:extLst>
      <p:ext uri="{BB962C8B-B14F-4D97-AF65-F5344CB8AC3E}">
        <p14:creationId xmlns:p14="http://schemas.microsoft.com/office/powerpoint/2010/main" val="3239910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547285519"/>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3"/>
          </a:graphicData>
        </a:graphic>
      </p:graphicFrame>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2133002"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cxnSp>
        <p:nvCxnSpPr>
          <p:cNvPr id="10" name="Straight Connector 9"/>
          <p:cNvCxnSpPr/>
          <p:nvPr/>
        </p:nvCxnSpPr>
        <p:spPr>
          <a:xfrm>
            <a:off x="2057400" y="5409088"/>
            <a:ext cx="5562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26"/>
          <p:cNvSpPr>
            <a:spLocks noGrp="1" noChangeArrowheads="1"/>
          </p:cNvSpPr>
          <p:nvPr>
            <p:ph type="title"/>
          </p:nvPr>
        </p:nvSpPr>
        <p:spPr>
          <a:xfrm>
            <a:off x="381000" y="240255"/>
            <a:ext cx="8229600" cy="914400"/>
          </a:xfrm>
        </p:spPr>
        <p:txBody>
          <a:bodyPr>
            <a:normAutofit/>
          </a:bodyPr>
          <a:lstStyle/>
          <a:p>
            <a:pPr algn="l"/>
            <a:r>
              <a:rPr lang="en-US" sz="3200" dirty="0"/>
              <a:t>The </a:t>
            </a:r>
            <a:r>
              <a:rPr lang="en-US" altLang="ja-JP" sz="3200" dirty="0" smtClean="0"/>
              <a:t>public health strategy</a:t>
            </a:r>
            <a:endParaRPr lang="en-US" sz="3200" dirty="0"/>
          </a:p>
        </p:txBody>
      </p:sp>
    </p:spTree>
    <p:extLst>
      <p:ext uri="{BB962C8B-B14F-4D97-AF65-F5344CB8AC3E}">
        <p14:creationId xmlns:p14="http://schemas.microsoft.com/office/powerpoint/2010/main" val="2140369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995254"/>
            <a:ext cx="8229600" cy="4525963"/>
          </a:xfrm>
          <a:noFill/>
          <a:ln>
            <a:noFill/>
          </a:ln>
        </p:spPr>
        <p:txBody>
          <a:bodyPr>
            <a:normAutofit/>
          </a:bodyPr>
          <a:lstStyle/>
          <a:p>
            <a:pPr marL="0" indent="0" algn="ctr">
              <a:lnSpc>
                <a:spcPct val="120000"/>
              </a:lnSpc>
              <a:buNone/>
            </a:pPr>
            <a:r>
              <a:rPr lang="en-US" sz="2800" dirty="0" smtClean="0"/>
              <a:t>  </a:t>
            </a:r>
          </a:p>
          <a:p>
            <a:pPr marL="0" indent="0" algn="ctr">
              <a:lnSpc>
                <a:spcPct val="120000"/>
              </a:lnSpc>
              <a:buNone/>
            </a:pPr>
            <a:endParaRPr lang="en-US" sz="2800" dirty="0"/>
          </a:p>
          <a:p>
            <a:pPr marL="0" indent="0" algn="ctr">
              <a:lnSpc>
                <a:spcPct val="120000"/>
              </a:lnSpc>
              <a:buNone/>
            </a:pPr>
            <a:r>
              <a:rPr lang="en-US" sz="2800" dirty="0" smtClean="0"/>
              <a:t> Public health is what we, as a society, </a:t>
            </a:r>
          </a:p>
          <a:p>
            <a:pPr marL="0" indent="0" algn="ctr">
              <a:lnSpc>
                <a:spcPct val="120000"/>
              </a:lnSpc>
              <a:buNone/>
            </a:pPr>
            <a:r>
              <a:rPr lang="en-US" sz="2800" dirty="0" smtClean="0"/>
              <a:t>do collectively to assure the conditions </a:t>
            </a:r>
          </a:p>
          <a:p>
            <a:pPr marL="0" indent="0" algn="ctr">
              <a:lnSpc>
                <a:spcPct val="120000"/>
              </a:lnSpc>
              <a:buNone/>
            </a:pPr>
            <a:r>
              <a:rPr lang="en-US" sz="2800" dirty="0" smtClean="0"/>
              <a:t>for people to be healthy</a:t>
            </a:r>
          </a:p>
          <a:p>
            <a:pPr marL="0" indent="0">
              <a:lnSpc>
                <a:spcPct val="110000"/>
              </a:lnSpc>
              <a:buNone/>
            </a:pPr>
            <a:endParaRPr lang="en-US" sz="2800" dirty="0"/>
          </a:p>
        </p:txBody>
      </p:sp>
      <p:sp>
        <p:nvSpPr>
          <p:cNvPr id="9" name="Text Box 5"/>
          <p:cNvSpPr txBox="1">
            <a:spLocks noChangeArrowheads="1"/>
          </p:cNvSpPr>
          <p:nvPr/>
        </p:nvSpPr>
        <p:spPr bwMode="auto">
          <a:xfrm>
            <a:off x="1218918" y="1999590"/>
            <a:ext cx="608013" cy="1108075"/>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    </a:t>
            </a:r>
          </a:p>
        </p:txBody>
      </p:sp>
      <p:sp>
        <p:nvSpPr>
          <p:cNvPr id="10" name="Text Box 6"/>
          <p:cNvSpPr txBox="1">
            <a:spLocks noChangeArrowheads="1"/>
          </p:cNvSpPr>
          <p:nvPr/>
        </p:nvSpPr>
        <p:spPr bwMode="auto">
          <a:xfrm>
            <a:off x="6451288" y="3226670"/>
            <a:ext cx="603250" cy="1098550"/>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a:t>
            </a:r>
          </a:p>
        </p:txBody>
      </p:sp>
      <p:sp>
        <p:nvSpPr>
          <p:cNvPr id="11" name="TextBox 3"/>
          <p:cNvSpPr txBox="1">
            <a:spLocks noChangeArrowheads="1"/>
          </p:cNvSpPr>
          <p:nvPr/>
        </p:nvSpPr>
        <p:spPr bwMode="auto">
          <a:xfrm>
            <a:off x="287199" y="6552912"/>
            <a:ext cx="9144000" cy="253916"/>
          </a:xfrm>
          <a:prstGeom prst="rect">
            <a:avLst/>
          </a:prstGeom>
          <a:noFill/>
          <a:ln w="9525">
            <a:noFill/>
            <a:miter lim="800000"/>
            <a:headEnd/>
            <a:tailEnd/>
          </a:ln>
        </p:spPr>
        <p:txBody>
          <a:bodyPr>
            <a:prstTxWarp prst="textNoShape">
              <a:avLst/>
            </a:prstTxWarp>
            <a:spAutoFit/>
          </a:bodyPr>
          <a:lstStyle/>
          <a:p>
            <a:r>
              <a:rPr lang="en-US" sz="1050" dirty="0" smtClean="0">
                <a:solidFill>
                  <a:srgbClr val="7F7F7F"/>
                </a:solidFill>
              </a:rPr>
              <a:t>Institute of Medicine. </a:t>
            </a:r>
            <a:r>
              <a:rPr lang="en-US" sz="1050" i="1" dirty="0" smtClean="0">
                <a:solidFill>
                  <a:srgbClr val="7F7F7F"/>
                </a:solidFill>
              </a:rPr>
              <a:t>The Future of Public Health</a:t>
            </a:r>
            <a:r>
              <a:rPr lang="en-US" sz="1050" dirty="0" smtClean="0">
                <a:solidFill>
                  <a:srgbClr val="7F7F7F"/>
                </a:solidFill>
              </a:rPr>
              <a:t>. National Academy Press; Washington, D.C.: 1988</a:t>
            </a:r>
            <a:endParaRPr lang="en-US" sz="1050" dirty="0">
              <a:solidFill>
                <a:srgbClr val="7F7F7F"/>
              </a:solidFill>
            </a:endParaRPr>
          </a:p>
        </p:txBody>
      </p:sp>
    </p:spTree>
    <p:extLst>
      <p:ext uri="{BB962C8B-B14F-4D97-AF65-F5344CB8AC3E}">
        <p14:creationId xmlns:p14="http://schemas.microsoft.com/office/powerpoint/2010/main" val="918143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2433271206"/>
              </p:ext>
            </p:extLst>
          </p:nvPr>
        </p:nvGraphicFramePr>
        <p:xfrm>
          <a:off x="1574107" y="1840435"/>
          <a:ext cx="6216650" cy="4292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242929121"/>
              </p:ext>
            </p:extLst>
          </p:nvPr>
        </p:nvGraphicFramePr>
        <p:xfrm>
          <a:off x="1463675" y="1754858"/>
          <a:ext cx="6216650" cy="4292600"/>
        </p:xfrm>
        <a:graphic>
          <a:graphicData uri="http://schemas.openxmlformats.org/drawingml/2006/chart">
            <c:chart xmlns:c="http://schemas.openxmlformats.org/drawingml/2006/chart" xmlns:r="http://schemas.openxmlformats.org/officeDocument/2006/relationships" r:id="rId4"/>
          </a:graphicData>
        </a:graphic>
      </p:graphicFrame>
      <p:sp>
        <p:nvSpPr>
          <p:cNvPr id="2132994" name="Rectangle 1026"/>
          <p:cNvSpPr>
            <a:spLocks noGrp="1" noChangeArrowheads="1"/>
          </p:cNvSpPr>
          <p:nvPr>
            <p:ph type="title"/>
          </p:nvPr>
        </p:nvSpPr>
        <p:spPr>
          <a:xfrm>
            <a:off x="381000" y="240255"/>
            <a:ext cx="8229600" cy="914400"/>
          </a:xfrm>
        </p:spPr>
        <p:txBody>
          <a:bodyPr>
            <a:normAutofit/>
          </a:bodyPr>
          <a:lstStyle/>
          <a:p>
            <a:pPr algn="l"/>
            <a:r>
              <a:rPr lang="en-US" sz="3200" dirty="0" smtClean="0"/>
              <a:t>Shift the entire risk distribution</a:t>
            </a:r>
            <a:endParaRPr lang="en-US" sz="3200" dirty="0"/>
          </a:p>
        </p:txBody>
      </p:sp>
      <p:sp>
        <p:nvSpPr>
          <p:cNvPr id="2132996" name="Line 1028"/>
          <p:cNvSpPr>
            <a:spLocks noChangeShapeType="1"/>
          </p:cNvSpPr>
          <p:nvPr/>
        </p:nvSpPr>
        <p:spPr bwMode="auto">
          <a:xfrm>
            <a:off x="2057400" y="2362200"/>
            <a:ext cx="0" cy="3048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7" name="Line 1029"/>
          <p:cNvSpPr>
            <a:spLocks noChangeShapeType="1"/>
          </p:cNvSpPr>
          <p:nvPr/>
        </p:nvSpPr>
        <p:spPr bwMode="auto">
          <a:xfrm>
            <a:off x="2057400" y="5410200"/>
            <a:ext cx="5562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32998" name="Text Box 1030"/>
          <p:cNvSpPr txBox="1">
            <a:spLocks noChangeArrowheads="1"/>
          </p:cNvSpPr>
          <p:nvPr/>
        </p:nvSpPr>
        <p:spPr bwMode="auto">
          <a:xfrm>
            <a:off x="3751500" y="5635620"/>
            <a:ext cx="32766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500" b="0" dirty="0"/>
              <a:t>Risk factor</a:t>
            </a:r>
          </a:p>
        </p:txBody>
      </p:sp>
      <p:sp>
        <p:nvSpPr>
          <p:cNvPr id="2132999" name="Text Box 1031"/>
          <p:cNvSpPr txBox="1">
            <a:spLocks noChangeArrowheads="1"/>
          </p:cNvSpPr>
          <p:nvPr/>
        </p:nvSpPr>
        <p:spPr bwMode="auto">
          <a:xfrm rot="16200000">
            <a:off x="-114300" y="2809875"/>
            <a:ext cx="3429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a:t>Prevalence </a:t>
            </a:r>
          </a:p>
        </p:txBody>
      </p:sp>
      <p:sp>
        <p:nvSpPr>
          <p:cNvPr id="10" name="Line 1033"/>
          <p:cNvSpPr>
            <a:spLocks noChangeShapeType="1"/>
          </p:cNvSpPr>
          <p:nvPr/>
        </p:nvSpPr>
        <p:spPr bwMode="auto">
          <a:xfrm>
            <a:off x="5423606" y="1939178"/>
            <a:ext cx="0" cy="3471022"/>
          </a:xfrm>
          <a:prstGeom prst="line">
            <a:avLst/>
          </a:prstGeom>
          <a:noFill/>
          <a:ln w="38100">
            <a:solidFill>
              <a:schemeClr val="tx2"/>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AutoShape 1036"/>
          <p:cNvSpPr>
            <a:spLocks noChangeArrowheads="1"/>
          </p:cNvSpPr>
          <p:nvPr/>
        </p:nvSpPr>
        <p:spPr bwMode="auto">
          <a:xfrm rot="10800000">
            <a:off x="4085766" y="1840435"/>
            <a:ext cx="533400"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034"/>
          <p:cNvSpPr txBox="1">
            <a:spLocks noChangeArrowheads="1"/>
          </p:cNvSpPr>
          <p:nvPr/>
        </p:nvSpPr>
        <p:spPr bwMode="auto">
          <a:xfrm>
            <a:off x="212725" y="6592618"/>
            <a:ext cx="7467600" cy="253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050" b="0" dirty="0">
                <a:solidFill>
                  <a:schemeClr val="bg1">
                    <a:lumMod val="50000"/>
                  </a:schemeClr>
                </a:solidFill>
                <a:latin typeface="+mj-lt"/>
              </a:rPr>
              <a:t>Rose G. The strategy of preventive medicine. Oxford: Oxford University Press; 1992. </a:t>
            </a:r>
          </a:p>
        </p:txBody>
      </p:sp>
    </p:spTree>
    <p:extLst>
      <p:ext uri="{BB962C8B-B14F-4D97-AF65-F5344CB8AC3E}">
        <p14:creationId xmlns:p14="http://schemas.microsoft.com/office/powerpoint/2010/main" val="3683916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4" name="Picture 1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5" name="Picture 1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1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1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1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9" name="Picture 1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0" name="Picture 1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1" name="Picture 1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2" name="Picture 1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3" name="Picture 1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4" name="Picture 19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5" name="Picture 1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6" name="Picture 19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7" name="Picture 2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8" name="Picture 2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9" name="Picture 2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0" name="Picture 20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1" name="Picture 2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2" name="Picture 20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3" name="Picture 2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4" name="Picture 2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5" name="Picture 2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6" name="Picture 2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7" name="Picture 2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8" name="Picture 2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9" name="Picture 2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0" name="Picture 2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1" name="Picture 2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2" name="Picture 2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3" name="Picture 21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4" name="Picture 2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5" name="Picture 2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6" name="Picture 2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7" name="Picture 2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8" name="Picture 2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9" name="Picture 2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0" name="Picture 2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1" name="Picture 2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2" name="Picture 2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3" name="Picture 23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4" name="Picture 23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5" name="Picture 2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6" name="Picture 2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7" name="Picture 2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8" name="Picture 2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9" name="Picture 2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0" name="Picture 2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1" name="Picture 24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2" name="Picture 24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3" name="Picture 2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4" name="Picture 2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5" name="Picture 24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6" name="Picture 24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7" name="Picture 24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8" name="Picture 24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9" name="Picture 24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0" name="Picture 25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1" name="Picture 25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2" name="Picture 25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3" name="Picture 25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4" name="Picture 25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5" name="Picture 25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6" name="Picture 25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7" name="Picture 25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8" name="Picture 25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9" name="Picture 26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0"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1" name="Picture 26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2" name="Picture 26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3" name="Picture 26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4" name="Picture 26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5" name="Picture 26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6" name="Picture 26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7" name="Picture 26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8" name="Picture 27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9" name="Picture 27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0" name="Picture 27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1" name="Picture 27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2" name="Picture 27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3" name="Picture 27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4" name="Picture 27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5" name="Picture 27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6" name="Picture 27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7" name="Picture 2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8" name="Picture 2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9" name="Picture 2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0" name="Picture 2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1" name="Picture 2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2" name="Picture 2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3" name="Picture 2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4" name="Picture 2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5" name="Picture 2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6" name="Picture 2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7" name="Picture 2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8" name="Picture 2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9" name="Picture 2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0" name="Picture 29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1" name="Picture 2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2" name="Picture 2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3" name="Picture 2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4" name="Picture 29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5" name="Picture 30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6" name="Picture 3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7" name="Picture 3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8" name="Picture 3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9" name="Picture 3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0" name="Picture 3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1" name="Picture 3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2" name="Picture 3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3" name="Picture 3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4" name="Picture 3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5" name="Picture 31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6" name="Picture 3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7" name="Picture 3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8" name="Picture 3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9" name="Picture 31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0" name="Picture 3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1" name="Picture 3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2" name="Picture 3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3" name="Picture 3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4" name="Picture 3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5" name="Picture 32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6" name="Picture 3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892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7" name="Picture 3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35020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8" name="Picture 3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111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9" name="Picture 32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0" name="Picture 32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1" name="Picture 3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2" name="Picture 33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3" name="Picture 33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4" name="Picture 3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5" name="Picture 3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6" name="Picture 3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7" name="Picture 3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8" name="Picture 3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9" name="Picture 3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0" name="Picture 34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1" name="Picture 34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2" name="Picture 3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3" name="Picture 34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4" name="Picture 35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5" name="Picture 3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6" name="Picture 35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7" name="Picture 35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8" name="Picture 3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9" name="Picture 36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0" name="Picture 36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1" name="Picture 37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1675"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2" name="Picture 3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675"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3" name="Picture 17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4" name="Picture 1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5" name="Picture 1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6" name="Picture 1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7" name="Picture 1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8" name="Picture 1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9" name="Picture 1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0" name="Picture 1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1" name="Picture 2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2" name="Picture 2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3" name="Picture 2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4" name="Picture 2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5" name="Picture 2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6" name="Picture 2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7" name="Picture 2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8" name="Picture 2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9" name="Picture 27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0" name="Picture 28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1" name="Picture 2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2" name="Picture 3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3" name="Picture 3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4" name="Picture 3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5" name="Picture 32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6" name="Picture 33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7" name="Picture 34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8" name="Picture 3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129" name="Title 229"/>
          <p:cNvSpPr>
            <a:spLocks noGrp="1"/>
          </p:cNvSpPr>
          <p:nvPr>
            <p:ph type="title"/>
          </p:nvPr>
        </p:nvSpPr>
        <p:spPr bwMode="auto">
          <a:xfrm>
            <a:off x="631438" y="239121"/>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smtClean="0">
                <a:latin typeface="Calibri" charset="0"/>
                <a:ea typeface="ＭＳ Ｐゴシック" charset="0"/>
                <a:cs typeface="ＭＳ Ｐゴシック" charset="0"/>
              </a:rPr>
              <a:t>The public health strategy…</a:t>
            </a:r>
            <a:endParaRPr lang="en-US" sz="3200" dirty="0">
              <a:latin typeface="Calibri" charset="0"/>
              <a:ea typeface="ＭＳ Ｐゴシック" charset="0"/>
              <a:cs typeface="ＭＳ Ｐゴシック" charset="0"/>
            </a:endParaRPr>
          </a:p>
        </p:txBody>
      </p:sp>
      <p:pic>
        <p:nvPicPr>
          <p:cNvPr id="183" name="Picture 3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9238"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 name="TextBox 406"/>
          <p:cNvSpPr txBox="1">
            <a:spLocks noChangeArrowheads="1"/>
          </p:cNvSpPr>
          <p:nvPr/>
        </p:nvSpPr>
        <p:spPr bwMode="auto">
          <a:xfrm>
            <a:off x="3238500" y="6159500"/>
            <a:ext cx="17526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185" name="Picture 4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675"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 name="TextBox 405"/>
          <p:cNvSpPr txBox="1">
            <a:spLocks noChangeArrowheads="1"/>
          </p:cNvSpPr>
          <p:nvPr/>
        </p:nvSpPr>
        <p:spPr bwMode="auto">
          <a:xfrm>
            <a:off x="1050925" y="6159500"/>
            <a:ext cx="15081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spTree>
    <p:extLst>
      <p:ext uri="{BB962C8B-B14F-4D97-AF65-F5344CB8AC3E}">
        <p14:creationId xmlns:p14="http://schemas.microsoft.com/office/powerpoint/2010/main" val="22449388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4" name="Picture 1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5" name="Picture 1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1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1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1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9" name="Picture 1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0" name="Picture 1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1" name="Picture 1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2" name="Picture 1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3" name="Picture 1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4" name="Picture 19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5" name="Picture 1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6" name="Picture 19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7" name="Picture 2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8" name="Picture 2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9" name="Picture 2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0" name="Picture 20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1" name="Picture 2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2" name="Picture 20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3" name="Picture 2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4" name="Picture 2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5" name="Picture 2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6" name="Picture 2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7" name="Picture 2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8" name="Picture 2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9" name="Picture 2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0" name="Picture 2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1" name="Picture 2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2" name="Picture 2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3" name="Picture 21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4" name="Picture 2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5" name="Picture 2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6" name="Picture 2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7" name="Picture 2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8" name="Picture 2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9" name="Picture 2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0" name="Picture 2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1" name="Picture 2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2" name="Picture 2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3" name="Picture 23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4" name="Picture 23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5" name="Picture 2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6" name="Picture 2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7" name="Picture 2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8" name="Picture 2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9" name="Picture 2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0" name="Picture 2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1" name="Picture 24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2" name="Picture 24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3" name="Picture 2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4" name="Picture 2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5" name="Picture 24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6" name="Picture 24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7" name="Picture 24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8" name="Picture 24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9" name="Picture 24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0" name="Picture 25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1" name="Picture 25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2" name="Picture 25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3" name="Picture 25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4" name="Picture 25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5" name="Picture 25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6" name="Picture 25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7" name="Picture 25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8" name="Picture 25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9" name="Picture 26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0"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1" name="Picture 26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2" name="Picture 26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3" name="Picture 26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4" name="Picture 26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5" name="Picture 26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6" name="Picture 26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7" name="Picture 26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8" name="Picture 27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9" name="Picture 27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0" name="Picture 27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1" name="Picture 27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2" name="Picture 27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3" name="Picture 27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4" name="Picture 27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5" name="Picture 27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6" name="Picture 27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7" name="Picture 2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8" name="Picture 2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9" name="Picture 2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0" name="Picture 2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1" name="Picture 2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2" name="Picture 2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3" name="Picture 2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4" name="Picture 2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5" name="Picture 2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6" name="Picture 2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7" name="Picture 2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8" name="Picture 2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9" name="Picture 2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0" name="Picture 29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1" name="Picture 2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2" name="Picture 2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3" name="Picture 2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4" name="Picture 29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5" name="Picture 30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6" name="Picture 3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7" name="Picture 3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8" name="Picture 3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9" name="Picture 3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0" name="Picture 3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1" name="Picture 3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2" name="Picture 3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3" name="Picture 3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4" name="Picture 3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5" name="Picture 31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6" name="Picture 3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7" name="Picture 3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8" name="Picture 3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9" name="Picture 31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0" name="Picture 3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1" name="Picture 3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2" name="Picture 3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3" name="Picture 3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4" name="Picture 3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5" name="Picture 32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6" name="Picture 3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892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7" name="Picture 3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35020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8" name="Picture 3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111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9" name="Picture 32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0" name="Picture 32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1" name="Picture 3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2" name="Picture 33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3" name="Picture 33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4" name="Picture 3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5" name="Picture 3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6" name="Picture 3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7" name="Picture 3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8" name="Picture 3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9" name="Picture 3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0" name="Picture 34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1" name="Picture 34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2" name="Picture 3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3" name="Picture 34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4" name="Picture 35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5" name="Picture 3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6" name="Picture 35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7" name="Picture 35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8" name="Picture 3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9" name="Picture 36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0" name="Picture 36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1" name="Picture 37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1675"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2" name="Picture 3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675"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3" name="Picture 17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4" name="Picture 1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5" name="Picture 1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6" name="Picture 1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7" name="Picture 1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8" name="Picture 1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9" name="Picture 1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0" name="Picture 1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1" name="Picture 2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2" name="Picture 2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3" name="Picture 2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4" name="Picture 2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5" name="Picture 2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6" name="Picture 2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7" name="Picture 2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8" name="Picture 2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9" name="Picture 27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0" name="Picture 28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1" name="Picture 2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2" name="Picture 3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3" name="Picture 3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4" name="Picture 3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5" name="Picture 32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6" name="Picture 33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7" name="Picture 34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8" name="Picture 3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129" name="Title 229"/>
          <p:cNvSpPr>
            <a:spLocks noGrp="1"/>
          </p:cNvSpPr>
          <p:nvPr>
            <p:ph type="title"/>
          </p:nvPr>
        </p:nvSpPr>
        <p:spPr bwMode="auto">
          <a:xfrm>
            <a:off x="631438" y="239121"/>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smtClean="0">
                <a:latin typeface="Calibri" charset="0"/>
                <a:ea typeface="ＭＳ Ｐゴシック" charset="0"/>
                <a:cs typeface="ＭＳ Ｐゴシック" charset="0"/>
              </a:rPr>
              <a:t>The public health strategy…</a:t>
            </a:r>
            <a:endParaRPr lang="en-US" sz="3200" dirty="0">
              <a:latin typeface="Calibri" charset="0"/>
              <a:ea typeface="ＭＳ Ｐゴシック" charset="0"/>
              <a:cs typeface="ＭＳ Ｐゴシック" charset="0"/>
            </a:endParaRPr>
          </a:p>
        </p:txBody>
      </p:sp>
      <p:pic>
        <p:nvPicPr>
          <p:cNvPr id="184"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17925" y="28987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3925" y="1670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5675" y="1670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8892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7925"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670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4925" y="41179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7925" y="16795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2"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6795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6925" y="47307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5675" y="53371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7925" y="4718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 name="Picture 3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9238"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 name="TextBox 406"/>
          <p:cNvSpPr txBox="1">
            <a:spLocks noChangeArrowheads="1"/>
          </p:cNvSpPr>
          <p:nvPr/>
        </p:nvSpPr>
        <p:spPr bwMode="auto">
          <a:xfrm>
            <a:off x="3238500" y="6159500"/>
            <a:ext cx="17526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198" name="Picture 4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675"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 name="TextBox 405"/>
          <p:cNvSpPr txBox="1">
            <a:spLocks noChangeArrowheads="1"/>
          </p:cNvSpPr>
          <p:nvPr/>
        </p:nvSpPr>
        <p:spPr bwMode="auto">
          <a:xfrm>
            <a:off x="1050925" y="6159500"/>
            <a:ext cx="15081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spTree>
    <p:extLst>
      <p:ext uri="{BB962C8B-B14F-4D97-AF65-F5344CB8AC3E}">
        <p14:creationId xmlns:p14="http://schemas.microsoft.com/office/powerpoint/2010/main" val="195151853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8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4" name="Picture 18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5" name="Picture 18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18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18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18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9" name="Picture 19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0" name="Picture 19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1" name="Picture 19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2" name="Picture 19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3" name="Picture 19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4" name="Picture 19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5" name="Picture 19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6" name="Picture 19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7" name="Picture 20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8" name="Picture 20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9" name="Picture 20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0" name="Picture 2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1" name="Picture 20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2" name="Picture 20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3" name="Picture 20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4" name="Picture 20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5" name="Picture 20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6" name="Picture 21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7" name="Picture 21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8" name="Picture 21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9" name="Picture 21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0" name="Picture 21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1" name="Picture 21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2" name="Picture 21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3" name="Picture 21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4" name="Picture 21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5" name="Picture 22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6" name="Picture 22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7" name="Picture 22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8" name="Picture 22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9" name="Picture 22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0" name="Picture 22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1" name="Picture 22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2" name="Picture 22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3" name="Picture 23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4" name="Picture 23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5" name="Picture 23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6" name="Picture 23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7" name="Picture 23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8" name="Picture 23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9" name="Picture 23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0" name="Picture 23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1" name="Picture 24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2" name="Picture 24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3" name="Picture 24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4" name="Picture 24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5" name="Picture 24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6" name="Picture 24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7" name="Picture 24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8" name="Picture 24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9" name="Picture 24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0" name="Picture 25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1" name="Picture 25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2" name="Picture 25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3" name="Picture 25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4" name="Picture 25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5" name="Picture 25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6" name="Picture 25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7" name="Picture 25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8" name="Picture 25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9" name="Picture 26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0"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1" name="Picture 26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2" name="Picture 26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3" name="Picture 26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4" name="Picture 26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5" name="Picture 26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6" name="Picture 26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7" name="Picture 26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8" name="Picture 27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9" name="Picture 27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0" name="Picture 27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1" name="Picture 27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2" name="Picture 27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3" name="Picture 27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4" name="Picture 2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5" name="Picture 27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6" name="Picture 27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7" name="Picture 28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8" name="Picture 28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9" name="Picture 28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0" name="Picture 28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1" name="Picture 28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2" name="Picture 28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3" name="Picture 28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4" name="Picture 28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5" name="Picture 28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6" name="Picture 29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7" name="Picture 29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8" name="Picture 29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9" name="Picture 29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0" name="Picture 2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1" name="Picture 29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2" name="Picture 29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3" name="Picture 29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4" name="Picture 29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5" name="Picture 30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6" name="Picture 30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7" name="Picture 30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8" name="Picture 30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9" name="Picture 30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0" name="Picture 30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1" name="Picture 30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2" name="Picture 30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3" name="Picture 30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4" name="Picture 31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5" name="Picture 31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6" name="Picture 31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7" name="Picture 31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8" name="Picture 31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9" name="Picture 31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0" name="Picture 31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1" name="Picture 31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2" name="Picture 31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3" name="Picture 32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4" name="Picture 32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5" name="Picture 32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6" name="Picture 32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2892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7" name="Picture 32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35020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8" name="Picture 32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4111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9" name="Picture 32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0" name="Picture 32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1" name="Picture 33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2" name="Picture 33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3" name="Picture 33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4" name="Picture 33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5" name="Picture 334"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6" name="Picture 33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7" name="Picture 33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8" name="Picture 33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9" name="Picture 33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0" name="Picture 34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1" name="Picture 34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2" name="Picture 34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3" name="Picture 34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4" name="Picture 35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5" name="Picture 35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6" name="Picture 35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7" name="Picture 35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8" name="Picture 36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0675"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9" name="Picture 36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0" name="Picture 36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0675"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1" name="Picture 37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675"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2" name="Picture 37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21675"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3" name="Picture 17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0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4" name="Picture 17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5" name="Picture 18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6" name="Picture 18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7" name="Picture 18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0675"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8" name="Picture 1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9" name="Picture 19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0" name="Picture 19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1" name="Picture 20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2" name="Picture 21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0675"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3" name="Picture 22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0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4" name="Picture 23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5" name="Picture 239"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6" name="Picture 248"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7" name="Picture 257"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0675"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8" name="Picture 266"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0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9" name="Picture 275"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0" name="Picture 2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1" name="Picture 29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2" name="Picture 302"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3" name="Picture 31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0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4" name="Picture 320"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5" name="Picture 32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6" name="Picture 33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7" name="Picture 34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8" name="Picture 34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0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129" name="Title 229"/>
          <p:cNvSpPr>
            <a:spLocks noGrp="1"/>
          </p:cNvSpPr>
          <p:nvPr>
            <p:ph type="title"/>
          </p:nvPr>
        </p:nvSpPr>
        <p:spPr bwMode="auto">
          <a:xfrm>
            <a:off x="631438" y="239121"/>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smtClean="0">
                <a:latin typeface="Calibri" charset="0"/>
                <a:ea typeface="ＭＳ Ｐゴシック" charset="0"/>
                <a:cs typeface="ＭＳ Ｐゴシック" charset="0"/>
              </a:rPr>
              <a:t>The public health strategy…</a:t>
            </a:r>
            <a:endParaRPr lang="en-US" sz="3200" dirty="0">
              <a:latin typeface="Calibri" charset="0"/>
              <a:ea typeface="ＭＳ Ｐゴシック" charset="0"/>
              <a:cs typeface="ＭＳ Ｐゴシック" charset="0"/>
            </a:endParaRPr>
          </a:p>
        </p:txBody>
      </p:sp>
      <p:pic>
        <p:nvPicPr>
          <p:cNvPr id="184"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17925" y="28987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3925" y="1670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5675" y="1670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28892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7925"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670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4925" y="41179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7925" y="16795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2"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16795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6925" y="47307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35675" y="53371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 name="Picture 261"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7925" y="4718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 name="Picture 24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35083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 name="Picture 24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2925" y="22764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8" name="Picture 24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47180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 name="Picture 219"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9800" y="28987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 name="Picture 219"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43182" y="410527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 name="Picture 219"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69112" y="473075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2" name="Picture 3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9238"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 name="TextBox 406"/>
          <p:cNvSpPr txBox="1">
            <a:spLocks noChangeArrowheads="1"/>
          </p:cNvSpPr>
          <p:nvPr/>
        </p:nvSpPr>
        <p:spPr bwMode="auto">
          <a:xfrm>
            <a:off x="3238500" y="6159500"/>
            <a:ext cx="17526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204" name="Picture 403" descr="Martaman_black.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1675"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 name="TextBox 405"/>
          <p:cNvSpPr txBox="1">
            <a:spLocks noChangeArrowheads="1"/>
          </p:cNvSpPr>
          <p:nvPr/>
        </p:nvSpPr>
        <p:spPr bwMode="auto">
          <a:xfrm>
            <a:off x="1050925" y="6159500"/>
            <a:ext cx="15081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pic>
        <p:nvPicPr>
          <p:cNvPr id="206" name="Picture 32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99238" y="6067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 name="Picture 302"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8363"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 name="TextBox 405"/>
          <p:cNvSpPr txBox="1">
            <a:spLocks noChangeArrowheads="1"/>
          </p:cNvSpPr>
          <p:nvPr/>
        </p:nvSpPr>
        <p:spPr bwMode="auto">
          <a:xfrm>
            <a:off x="5043488"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 </a:t>
            </a:r>
            <a:r>
              <a:rPr lang="en-US" sz="2000" dirty="0">
                <a:latin typeface="Calibri" charset="0"/>
              </a:rPr>
              <a:t>with disease</a:t>
            </a:r>
          </a:p>
        </p:txBody>
      </p:sp>
      <p:sp>
        <p:nvSpPr>
          <p:cNvPr id="209" name="TextBox 405"/>
          <p:cNvSpPr txBox="1">
            <a:spLocks noChangeArrowheads="1"/>
          </p:cNvSpPr>
          <p:nvPr/>
        </p:nvSpPr>
        <p:spPr bwMode="auto">
          <a:xfrm>
            <a:off x="6964363"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 </a:t>
            </a:r>
            <a:r>
              <a:rPr lang="en-US" sz="2000" dirty="0">
                <a:latin typeface="Calibri" charset="0"/>
              </a:rPr>
              <a:t>with disease</a:t>
            </a:r>
          </a:p>
        </p:txBody>
      </p:sp>
    </p:spTree>
    <p:extLst>
      <p:ext uri="{BB962C8B-B14F-4D97-AF65-F5344CB8AC3E}">
        <p14:creationId xmlns:p14="http://schemas.microsoft.com/office/powerpoint/2010/main" val="124492096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995254"/>
            <a:ext cx="8229600" cy="4525963"/>
          </a:xfrm>
          <a:noFill/>
          <a:ln>
            <a:noFill/>
          </a:ln>
        </p:spPr>
        <p:txBody>
          <a:bodyPr>
            <a:normAutofit/>
          </a:bodyPr>
          <a:lstStyle/>
          <a:p>
            <a:pPr marL="0" indent="0" algn="ctr">
              <a:lnSpc>
                <a:spcPct val="120000"/>
              </a:lnSpc>
              <a:buNone/>
            </a:pPr>
            <a:r>
              <a:rPr lang="en-US" sz="2800" dirty="0" smtClean="0"/>
              <a:t>  </a:t>
            </a:r>
          </a:p>
          <a:p>
            <a:pPr marL="0" indent="0" algn="ctr">
              <a:lnSpc>
                <a:spcPct val="120000"/>
              </a:lnSpc>
              <a:buNone/>
            </a:pPr>
            <a:endParaRPr lang="en-US" sz="2800" dirty="0"/>
          </a:p>
          <a:p>
            <a:pPr marL="0" indent="0" algn="ctr">
              <a:lnSpc>
                <a:spcPct val="120000"/>
              </a:lnSpc>
              <a:buNone/>
            </a:pPr>
            <a:r>
              <a:rPr lang="en-US" sz="2800" dirty="0" smtClean="0"/>
              <a:t> Public health is what we, as a society, </a:t>
            </a:r>
          </a:p>
          <a:p>
            <a:pPr marL="0" indent="0" algn="ctr">
              <a:lnSpc>
                <a:spcPct val="120000"/>
              </a:lnSpc>
              <a:buNone/>
            </a:pPr>
            <a:r>
              <a:rPr lang="en-US" sz="2800" dirty="0" smtClean="0"/>
              <a:t>do collectively to assure the conditions </a:t>
            </a:r>
          </a:p>
          <a:p>
            <a:pPr marL="0" indent="0" algn="ctr">
              <a:lnSpc>
                <a:spcPct val="120000"/>
              </a:lnSpc>
              <a:buNone/>
            </a:pPr>
            <a:r>
              <a:rPr lang="en-US" sz="2800" dirty="0" smtClean="0"/>
              <a:t>for people to be healthy</a:t>
            </a:r>
          </a:p>
          <a:p>
            <a:pPr marL="0" indent="0">
              <a:lnSpc>
                <a:spcPct val="110000"/>
              </a:lnSpc>
              <a:buNone/>
            </a:pPr>
            <a:endParaRPr lang="en-US" sz="2800" dirty="0"/>
          </a:p>
        </p:txBody>
      </p:sp>
      <p:sp>
        <p:nvSpPr>
          <p:cNvPr id="9" name="Text Box 5"/>
          <p:cNvSpPr txBox="1">
            <a:spLocks noChangeArrowheads="1"/>
          </p:cNvSpPr>
          <p:nvPr/>
        </p:nvSpPr>
        <p:spPr bwMode="auto">
          <a:xfrm>
            <a:off x="1218918" y="1999590"/>
            <a:ext cx="608013" cy="1108075"/>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    </a:t>
            </a:r>
          </a:p>
        </p:txBody>
      </p:sp>
      <p:sp>
        <p:nvSpPr>
          <p:cNvPr id="10" name="Text Box 6"/>
          <p:cNvSpPr txBox="1">
            <a:spLocks noChangeArrowheads="1"/>
          </p:cNvSpPr>
          <p:nvPr/>
        </p:nvSpPr>
        <p:spPr bwMode="auto">
          <a:xfrm>
            <a:off x="6451288" y="3226670"/>
            <a:ext cx="603250" cy="1098550"/>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a:t>
            </a:r>
          </a:p>
        </p:txBody>
      </p:sp>
      <p:sp>
        <p:nvSpPr>
          <p:cNvPr id="11" name="TextBox 3"/>
          <p:cNvSpPr txBox="1">
            <a:spLocks noChangeArrowheads="1"/>
          </p:cNvSpPr>
          <p:nvPr/>
        </p:nvSpPr>
        <p:spPr bwMode="auto">
          <a:xfrm>
            <a:off x="287199" y="6552912"/>
            <a:ext cx="9144000" cy="253916"/>
          </a:xfrm>
          <a:prstGeom prst="rect">
            <a:avLst/>
          </a:prstGeom>
          <a:noFill/>
          <a:ln w="9525">
            <a:noFill/>
            <a:miter lim="800000"/>
            <a:headEnd/>
            <a:tailEnd/>
          </a:ln>
        </p:spPr>
        <p:txBody>
          <a:bodyPr>
            <a:prstTxWarp prst="textNoShape">
              <a:avLst/>
            </a:prstTxWarp>
            <a:spAutoFit/>
          </a:bodyPr>
          <a:lstStyle/>
          <a:p>
            <a:r>
              <a:rPr lang="en-US" sz="1050" dirty="0" smtClean="0">
                <a:solidFill>
                  <a:srgbClr val="7F7F7F"/>
                </a:solidFill>
              </a:rPr>
              <a:t>Institute of Medicine. </a:t>
            </a:r>
            <a:r>
              <a:rPr lang="en-US" sz="1050" i="1" dirty="0" smtClean="0">
                <a:solidFill>
                  <a:srgbClr val="7F7F7F"/>
                </a:solidFill>
              </a:rPr>
              <a:t>The Future of Public Health</a:t>
            </a:r>
            <a:r>
              <a:rPr lang="en-US" sz="1050" dirty="0" smtClean="0">
                <a:solidFill>
                  <a:srgbClr val="7F7F7F"/>
                </a:solidFill>
              </a:rPr>
              <a:t>. National Academy Press; Washington, D.C.: 1988</a:t>
            </a:r>
            <a:endParaRPr lang="en-US" sz="1050" dirty="0">
              <a:solidFill>
                <a:srgbClr val="7F7F7F"/>
              </a:solidFill>
            </a:endParaRPr>
          </a:p>
        </p:txBody>
      </p:sp>
      <p:sp>
        <p:nvSpPr>
          <p:cNvPr id="3" name="Rectangle 2"/>
          <p:cNvSpPr/>
          <p:nvPr/>
        </p:nvSpPr>
        <p:spPr>
          <a:xfrm>
            <a:off x="5799667" y="2914013"/>
            <a:ext cx="1594555" cy="458543"/>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39999" y="4699144"/>
            <a:ext cx="4317999" cy="461665"/>
          </a:xfrm>
          <a:prstGeom prst="rect">
            <a:avLst/>
          </a:prstGeom>
          <a:noFill/>
          <a:ln>
            <a:noFill/>
          </a:ln>
        </p:spPr>
        <p:txBody>
          <a:bodyPr wrap="square" rtlCol="0">
            <a:spAutoFit/>
          </a:bodyPr>
          <a:lstStyle/>
          <a:p>
            <a:pPr algn="ctr"/>
            <a:r>
              <a:rPr lang="en-US" sz="2400" i="1" dirty="0" smtClean="0">
                <a:solidFill>
                  <a:srgbClr val="FF0000"/>
                </a:solidFill>
              </a:rPr>
              <a:t>Public health is about context</a:t>
            </a:r>
            <a:endParaRPr lang="en-US" sz="2400" i="1" dirty="0">
              <a:solidFill>
                <a:srgbClr val="FF0000"/>
              </a:solidFill>
            </a:endParaRPr>
          </a:p>
        </p:txBody>
      </p:sp>
    </p:spTree>
    <p:extLst>
      <p:ext uri="{BB962C8B-B14F-4D97-AF65-F5344CB8AC3E}">
        <p14:creationId xmlns:p14="http://schemas.microsoft.com/office/powerpoint/2010/main" val="1902687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2600" y="5930900"/>
            <a:ext cx="8229600" cy="1143000"/>
          </a:xfrm>
          <a:prstGeom prst="rect">
            <a:avLst/>
          </a:prstGeom>
        </p:spPr>
        <p:txBody>
          <a:bodyPr vert="horz">
            <a:noAutofit/>
          </a:bodyPr>
          <a:lstStyle>
            <a:lvl1pPr algn="ctr" defTabSz="457200" rtl="0" eaLnBrk="0" fontAlgn="base" hangingPunct="0">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a:lstStyle>
          <a:p>
            <a:pPr algn="l"/>
            <a:r>
              <a:rPr lang="en-US" sz="2800" b="1" dirty="0" smtClean="0">
                <a:solidFill>
                  <a:srgbClr val="4F81BD"/>
                </a:solidFill>
                <a:ea typeface="ＭＳ Ｐゴシック" charset="-128"/>
                <a:cs typeface="ＭＳ Ｐゴシック" charset="-128"/>
              </a:rPr>
              <a:t>Context for consideration.</a:t>
            </a:r>
            <a:endParaRPr lang="en-US" sz="2800" b="1" dirty="0">
              <a:solidFill>
                <a:srgbClr val="4F81BD"/>
              </a:solidFill>
            </a:endParaRPr>
          </a:p>
        </p:txBody>
      </p:sp>
    </p:spTree>
    <p:extLst>
      <p:ext uri="{BB962C8B-B14F-4D97-AF65-F5344CB8AC3E}">
        <p14:creationId xmlns:p14="http://schemas.microsoft.com/office/powerpoint/2010/main" val="276538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159000"/>
            <a:ext cx="9144000" cy="2515854"/>
          </a:xfrm>
          <a:prstGeom prst="rect">
            <a:avLst/>
          </a:prstGeom>
        </p:spPr>
      </p:pic>
    </p:spTree>
    <p:extLst>
      <p:ext uri="{BB962C8B-B14F-4D97-AF65-F5344CB8AC3E}">
        <p14:creationId xmlns:p14="http://schemas.microsoft.com/office/powerpoint/2010/main" val="955412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46100"/>
            <a:ext cx="9144000" cy="5752681"/>
          </a:xfrm>
          <a:prstGeom prst="rect">
            <a:avLst/>
          </a:prstGeom>
        </p:spPr>
      </p:pic>
    </p:spTree>
    <p:extLst>
      <p:ext uri="{BB962C8B-B14F-4D97-AF65-F5344CB8AC3E}">
        <p14:creationId xmlns:p14="http://schemas.microsoft.com/office/powerpoint/2010/main" val="346621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9400"/>
            <a:ext cx="9144000" cy="3748690"/>
          </a:xfrm>
          <a:prstGeom prst="rect">
            <a:avLst/>
          </a:prstGeom>
        </p:spPr>
      </p:pic>
    </p:spTree>
    <p:extLst>
      <p:ext uri="{BB962C8B-B14F-4D97-AF65-F5344CB8AC3E}">
        <p14:creationId xmlns:p14="http://schemas.microsoft.com/office/powerpoint/2010/main" val="119918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9400"/>
            <a:ext cx="9144000" cy="3748690"/>
          </a:xfrm>
          <a:prstGeom prst="rect">
            <a:avLst/>
          </a:prstGeom>
        </p:spPr>
      </p:pic>
      <p:sp>
        <p:nvSpPr>
          <p:cNvPr id="3" name="Rectangle 2"/>
          <p:cNvSpPr/>
          <p:nvPr/>
        </p:nvSpPr>
        <p:spPr>
          <a:xfrm>
            <a:off x="5130800" y="2815269"/>
            <a:ext cx="1425222" cy="197487"/>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556500" y="3285169"/>
            <a:ext cx="1425222" cy="197487"/>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884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995254"/>
            <a:ext cx="8229600" cy="4525963"/>
          </a:xfrm>
          <a:noFill/>
          <a:ln>
            <a:noFill/>
          </a:ln>
        </p:spPr>
        <p:txBody>
          <a:bodyPr>
            <a:normAutofit/>
          </a:bodyPr>
          <a:lstStyle/>
          <a:p>
            <a:pPr marL="0" indent="0" algn="ctr">
              <a:lnSpc>
                <a:spcPct val="120000"/>
              </a:lnSpc>
              <a:buNone/>
            </a:pPr>
            <a:r>
              <a:rPr lang="en-US" sz="2800" dirty="0" smtClean="0"/>
              <a:t>  </a:t>
            </a:r>
          </a:p>
          <a:p>
            <a:pPr marL="0" indent="0" algn="ctr">
              <a:lnSpc>
                <a:spcPct val="120000"/>
              </a:lnSpc>
              <a:buNone/>
            </a:pPr>
            <a:endParaRPr lang="en-US" sz="2800" dirty="0"/>
          </a:p>
          <a:p>
            <a:pPr marL="0" indent="0" algn="ctr">
              <a:lnSpc>
                <a:spcPct val="120000"/>
              </a:lnSpc>
              <a:buNone/>
            </a:pPr>
            <a:r>
              <a:rPr lang="en-US" sz="2800" dirty="0" smtClean="0"/>
              <a:t> Public health is what we, as a society, </a:t>
            </a:r>
          </a:p>
          <a:p>
            <a:pPr marL="0" indent="0" algn="ctr">
              <a:lnSpc>
                <a:spcPct val="120000"/>
              </a:lnSpc>
              <a:buNone/>
            </a:pPr>
            <a:r>
              <a:rPr lang="en-US" sz="2800" dirty="0" smtClean="0"/>
              <a:t>do collectively to assure the conditions </a:t>
            </a:r>
          </a:p>
          <a:p>
            <a:pPr marL="0" indent="0" algn="ctr">
              <a:lnSpc>
                <a:spcPct val="120000"/>
              </a:lnSpc>
              <a:buNone/>
            </a:pPr>
            <a:r>
              <a:rPr lang="en-US" sz="2800" dirty="0" smtClean="0"/>
              <a:t>for people to be healthy</a:t>
            </a:r>
          </a:p>
          <a:p>
            <a:pPr marL="0" indent="0">
              <a:lnSpc>
                <a:spcPct val="110000"/>
              </a:lnSpc>
              <a:buNone/>
            </a:pPr>
            <a:endParaRPr lang="en-US" sz="2800" dirty="0"/>
          </a:p>
        </p:txBody>
      </p:sp>
      <p:sp>
        <p:nvSpPr>
          <p:cNvPr id="9" name="Text Box 5"/>
          <p:cNvSpPr txBox="1">
            <a:spLocks noChangeArrowheads="1"/>
          </p:cNvSpPr>
          <p:nvPr/>
        </p:nvSpPr>
        <p:spPr bwMode="auto">
          <a:xfrm>
            <a:off x="1218918" y="1999590"/>
            <a:ext cx="608013" cy="1108075"/>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    </a:t>
            </a:r>
          </a:p>
        </p:txBody>
      </p:sp>
      <p:sp>
        <p:nvSpPr>
          <p:cNvPr id="10" name="Text Box 6"/>
          <p:cNvSpPr txBox="1">
            <a:spLocks noChangeArrowheads="1"/>
          </p:cNvSpPr>
          <p:nvPr/>
        </p:nvSpPr>
        <p:spPr bwMode="auto">
          <a:xfrm>
            <a:off x="6451288" y="3226670"/>
            <a:ext cx="603250" cy="1098550"/>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a:t>
            </a:r>
          </a:p>
        </p:txBody>
      </p:sp>
      <p:sp>
        <p:nvSpPr>
          <p:cNvPr id="11" name="TextBox 3"/>
          <p:cNvSpPr txBox="1">
            <a:spLocks noChangeArrowheads="1"/>
          </p:cNvSpPr>
          <p:nvPr/>
        </p:nvSpPr>
        <p:spPr bwMode="auto">
          <a:xfrm>
            <a:off x="287199" y="6552912"/>
            <a:ext cx="9144000" cy="253916"/>
          </a:xfrm>
          <a:prstGeom prst="rect">
            <a:avLst/>
          </a:prstGeom>
          <a:noFill/>
          <a:ln w="9525">
            <a:noFill/>
            <a:miter lim="800000"/>
            <a:headEnd/>
            <a:tailEnd/>
          </a:ln>
        </p:spPr>
        <p:txBody>
          <a:bodyPr>
            <a:prstTxWarp prst="textNoShape">
              <a:avLst/>
            </a:prstTxWarp>
            <a:spAutoFit/>
          </a:bodyPr>
          <a:lstStyle/>
          <a:p>
            <a:r>
              <a:rPr lang="en-US" sz="1050" dirty="0" smtClean="0">
                <a:solidFill>
                  <a:srgbClr val="7F7F7F"/>
                </a:solidFill>
              </a:rPr>
              <a:t>Institute of Medicine. </a:t>
            </a:r>
            <a:r>
              <a:rPr lang="en-US" sz="1050" i="1" dirty="0" smtClean="0">
                <a:solidFill>
                  <a:srgbClr val="7F7F7F"/>
                </a:solidFill>
              </a:rPr>
              <a:t>The Future of Public Health</a:t>
            </a:r>
            <a:r>
              <a:rPr lang="en-US" sz="1050" dirty="0" smtClean="0">
                <a:solidFill>
                  <a:srgbClr val="7F7F7F"/>
                </a:solidFill>
              </a:rPr>
              <a:t>. National Academy Press; Washington, D.C.: 1988</a:t>
            </a:r>
            <a:endParaRPr lang="en-US" sz="1050" dirty="0">
              <a:solidFill>
                <a:srgbClr val="7F7F7F"/>
              </a:solidFill>
            </a:endParaRPr>
          </a:p>
        </p:txBody>
      </p:sp>
      <p:sp>
        <p:nvSpPr>
          <p:cNvPr id="3" name="Rectangle 2"/>
          <p:cNvSpPr/>
          <p:nvPr/>
        </p:nvSpPr>
        <p:spPr>
          <a:xfrm>
            <a:off x="5799667" y="2914013"/>
            <a:ext cx="1594555" cy="458543"/>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39999" y="4699144"/>
            <a:ext cx="4317999" cy="461665"/>
          </a:xfrm>
          <a:prstGeom prst="rect">
            <a:avLst/>
          </a:prstGeom>
          <a:noFill/>
          <a:ln>
            <a:noFill/>
          </a:ln>
        </p:spPr>
        <p:txBody>
          <a:bodyPr wrap="square" rtlCol="0">
            <a:spAutoFit/>
          </a:bodyPr>
          <a:lstStyle/>
          <a:p>
            <a:pPr algn="ctr"/>
            <a:r>
              <a:rPr lang="en-US" sz="2400" i="1" dirty="0" smtClean="0">
                <a:solidFill>
                  <a:srgbClr val="FF0000"/>
                </a:solidFill>
              </a:rPr>
              <a:t>Public health is about context</a:t>
            </a:r>
            <a:endParaRPr lang="en-US" sz="2400" i="1" dirty="0">
              <a:solidFill>
                <a:srgbClr val="FF0000"/>
              </a:solidFill>
            </a:endParaRPr>
          </a:p>
        </p:txBody>
      </p:sp>
    </p:spTree>
    <p:extLst>
      <p:ext uri="{BB962C8B-B14F-4D97-AF65-F5344CB8AC3E}">
        <p14:creationId xmlns:p14="http://schemas.microsoft.com/office/powerpoint/2010/main" val="2288496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01700"/>
            <a:ext cx="9144000" cy="5041035"/>
          </a:xfrm>
          <a:prstGeom prst="rect">
            <a:avLst/>
          </a:prstGeom>
        </p:spPr>
      </p:pic>
    </p:spTree>
    <p:extLst>
      <p:ext uri="{BB962C8B-B14F-4D97-AF65-F5344CB8AC3E}">
        <p14:creationId xmlns:p14="http://schemas.microsoft.com/office/powerpoint/2010/main" val="172859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AFB812-B8AC-6B49-92CA-03241F200384}" type="slidenum">
              <a:rPr lang="en-US" smtClean="0"/>
              <a:t>31</a:t>
            </a:fld>
            <a:endParaRPr lang="en-US"/>
          </a:p>
        </p:txBody>
      </p:sp>
      <p:sp>
        <p:nvSpPr>
          <p:cNvPr id="5" name="Subtitle 2"/>
          <p:cNvSpPr txBox="1">
            <a:spLocks/>
          </p:cNvSpPr>
          <p:nvPr/>
        </p:nvSpPr>
        <p:spPr>
          <a:xfrm>
            <a:off x="-176399" y="-317541"/>
            <a:ext cx="9275243" cy="271036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smtClean="0"/>
              <a:t>  </a:t>
            </a:r>
          </a:p>
          <a:p>
            <a:pPr marL="0" indent="0">
              <a:buNone/>
            </a:pPr>
            <a:r>
              <a:rPr lang="en-US" sz="3800" b="1" dirty="0" smtClean="0">
                <a:solidFill>
                  <a:schemeClr val="tx2">
                    <a:lumMod val="60000"/>
                    <a:lumOff val="40000"/>
                  </a:schemeClr>
                </a:solidFill>
              </a:rPr>
              <a:t>	Detroit </a:t>
            </a:r>
            <a:r>
              <a:rPr lang="en-US" sz="3800" b="1" dirty="0" err="1" smtClean="0">
                <a:solidFill>
                  <a:schemeClr val="tx2">
                    <a:lumMod val="60000"/>
                    <a:lumOff val="40000"/>
                  </a:schemeClr>
                </a:solidFill>
              </a:rPr>
              <a:t>vs</a:t>
            </a:r>
            <a:r>
              <a:rPr lang="en-US" sz="3800" b="1" dirty="0" smtClean="0">
                <a:solidFill>
                  <a:schemeClr val="tx2">
                    <a:lumMod val="60000"/>
                    <a:lumOff val="40000"/>
                  </a:schemeClr>
                </a:solidFill>
              </a:rPr>
              <a:t> the Bronx.</a:t>
            </a:r>
            <a:endParaRPr lang="en-US" b="1" dirty="0" smtClean="0">
              <a:solidFill>
                <a:schemeClr val="tx2">
                  <a:lumMod val="60000"/>
                  <a:lumOff val="40000"/>
                </a:schemeClr>
              </a:solidFill>
            </a:endParaRPr>
          </a:p>
          <a:p>
            <a:endParaRPr lang="en-US" b="1" dirty="0"/>
          </a:p>
        </p:txBody>
      </p:sp>
      <p:graphicFrame>
        <p:nvGraphicFramePr>
          <p:cNvPr id="6" name="Chart 5"/>
          <p:cNvGraphicFramePr>
            <a:graphicFrameLocks/>
          </p:cNvGraphicFramePr>
          <p:nvPr>
            <p:extLst>
              <p:ext uri="{D42A27DB-BD31-4B8C-83A1-F6EECF244321}">
                <p14:modId xmlns:p14="http://schemas.microsoft.com/office/powerpoint/2010/main" val="3197121358"/>
              </p:ext>
            </p:extLst>
          </p:nvPr>
        </p:nvGraphicFramePr>
        <p:xfrm>
          <a:off x="400118" y="1391604"/>
          <a:ext cx="8286682" cy="4783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941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AFB812-B8AC-6B49-92CA-03241F200384}" type="slidenum">
              <a:rPr lang="en-US" smtClean="0"/>
              <a:t>32</a:t>
            </a:fld>
            <a:endParaRPr lang="en-US"/>
          </a:p>
        </p:txBody>
      </p:sp>
      <p:sp>
        <p:nvSpPr>
          <p:cNvPr id="5" name="Subtitle 2"/>
          <p:cNvSpPr txBox="1">
            <a:spLocks/>
          </p:cNvSpPr>
          <p:nvPr/>
        </p:nvSpPr>
        <p:spPr>
          <a:xfrm>
            <a:off x="-176399" y="-317541"/>
            <a:ext cx="9275243" cy="271036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smtClean="0"/>
              <a:t>  </a:t>
            </a:r>
          </a:p>
          <a:p>
            <a:pPr marL="0" indent="0">
              <a:buNone/>
            </a:pPr>
            <a:r>
              <a:rPr lang="en-US" sz="3800" b="1" dirty="0" smtClean="0">
                <a:solidFill>
                  <a:schemeClr val="tx2">
                    <a:lumMod val="60000"/>
                    <a:lumOff val="40000"/>
                  </a:schemeClr>
                </a:solidFill>
              </a:rPr>
              <a:t>	The Bronx.</a:t>
            </a:r>
            <a:endParaRPr lang="en-US" b="1" dirty="0" smtClean="0">
              <a:solidFill>
                <a:schemeClr val="tx2">
                  <a:lumMod val="60000"/>
                  <a:lumOff val="40000"/>
                </a:schemeClr>
              </a:solidFill>
            </a:endParaRPr>
          </a:p>
          <a:p>
            <a:endParaRPr lang="en-US" b="1" dirty="0"/>
          </a:p>
        </p:txBody>
      </p:sp>
      <p:pic>
        <p:nvPicPr>
          <p:cNvPr id="6" name="Picture 5"/>
          <p:cNvPicPr>
            <a:picLocks noChangeAspect="1"/>
          </p:cNvPicPr>
          <p:nvPr/>
        </p:nvPicPr>
        <p:blipFill>
          <a:blip r:embed="rId3"/>
          <a:stretch>
            <a:fillRect/>
          </a:stretch>
        </p:blipFill>
        <p:spPr>
          <a:xfrm>
            <a:off x="608875" y="1259838"/>
            <a:ext cx="6708499" cy="4503080"/>
          </a:xfrm>
          <a:prstGeom prst="rect">
            <a:avLst/>
          </a:prstGeom>
        </p:spPr>
      </p:pic>
    </p:spTree>
    <p:extLst>
      <p:ext uri="{BB962C8B-B14F-4D97-AF65-F5344CB8AC3E}">
        <p14:creationId xmlns:p14="http://schemas.microsoft.com/office/powerpoint/2010/main" val="17219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AFB812-B8AC-6B49-92CA-03241F200384}" type="slidenum">
              <a:rPr lang="en-US" smtClean="0"/>
              <a:t>33</a:t>
            </a:fld>
            <a:endParaRPr lang="en-US"/>
          </a:p>
        </p:txBody>
      </p:sp>
      <p:sp>
        <p:nvSpPr>
          <p:cNvPr id="5" name="Subtitle 2"/>
          <p:cNvSpPr txBox="1">
            <a:spLocks/>
          </p:cNvSpPr>
          <p:nvPr/>
        </p:nvSpPr>
        <p:spPr>
          <a:xfrm>
            <a:off x="-176399" y="-317541"/>
            <a:ext cx="9275243" cy="271036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smtClean="0"/>
              <a:t>  </a:t>
            </a:r>
          </a:p>
          <a:p>
            <a:pPr marL="0" indent="0">
              <a:buNone/>
            </a:pPr>
            <a:r>
              <a:rPr lang="en-US" sz="3800" b="1" dirty="0" smtClean="0">
                <a:solidFill>
                  <a:schemeClr val="tx2">
                    <a:lumMod val="60000"/>
                    <a:lumOff val="40000"/>
                  </a:schemeClr>
                </a:solidFill>
              </a:rPr>
              <a:t>	The Bronx.</a:t>
            </a:r>
            <a:endParaRPr lang="en-US" b="1" dirty="0" smtClean="0">
              <a:solidFill>
                <a:schemeClr val="tx2">
                  <a:lumMod val="60000"/>
                  <a:lumOff val="40000"/>
                </a:schemeClr>
              </a:solidFill>
            </a:endParaRPr>
          </a:p>
          <a:p>
            <a:endParaRPr lang="en-US" b="1" dirty="0"/>
          </a:p>
        </p:txBody>
      </p:sp>
      <p:pic>
        <p:nvPicPr>
          <p:cNvPr id="6" name="Picture 5"/>
          <p:cNvPicPr>
            <a:picLocks noChangeAspect="1"/>
          </p:cNvPicPr>
          <p:nvPr/>
        </p:nvPicPr>
        <p:blipFill>
          <a:blip r:embed="rId3"/>
          <a:stretch>
            <a:fillRect/>
          </a:stretch>
        </p:blipFill>
        <p:spPr>
          <a:xfrm>
            <a:off x="608875" y="1259838"/>
            <a:ext cx="6708499" cy="4503080"/>
          </a:xfrm>
          <a:prstGeom prst="rect">
            <a:avLst/>
          </a:prstGeom>
        </p:spPr>
      </p:pic>
      <p:pic>
        <p:nvPicPr>
          <p:cNvPr id="3" name="Picture 2"/>
          <p:cNvPicPr>
            <a:picLocks noChangeAspect="1"/>
          </p:cNvPicPr>
          <p:nvPr/>
        </p:nvPicPr>
        <p:blipFill>
          <a:blip r:embed="rId4"/>
          <a:stretch>
            <a:fillRect/>
          </a:stretch>
        </p:blipFill>
        <p:spPr>
          <a:xfrm>
            <a:off x="2661654" y="2130252"/>
            <a:ext cx="5601652" cy="4226098"/>
          </a:xfrm>
          <a:prstGeom prst="rect">
            <a:avLst/>
          </a:prstGeom>
        </p:spPr>
      </p:pic>
    </p:spTree>
    <p:extLst>
      <p:ext uri="{BB962C8B-B14F-4D97-AF65-F5344CB8AC3E}">
        <p14:creationId xmlns:p14="http://schemas.microsoft.com/office/powerpoint/2010/main" val="4064167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AFB812-B8AC-6B49-92CA-03241F200384}" type="slidenum">
              <a:rPr lang="en-US" smtClean="0"/>
              <a:t>34</a:t>
            </a:fld>
            <a:endParaRPr lang="en-US"/>
          </a:p>
        </p:txBody>
      </p:sp>
      <p:sp>
        <p:nvSpPr>
          <p:cNvPr id="5" name="Subtitle 2"/>
          <p:cNvSpPr txBox="1">
            <a:spLocks/>
          </p:cNvSpPr>
          <p:nvPr/>
        </p:nvSpPr>
        <p:spPr>
          <a:xfrm>
            <a:off x="-176399" y="-317541"/>
            <a:ext cx="9275243" cy="271036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smtClean="0"/>
              <a:t>  </a:t>
            </a:r>
          </a:p>
          <a:p>
            <a:pPr marL="0" indent="0">
              <a:buNone/>
            </a:pPr>
            <a:r>
              <a:rPr lang="en-US" sz="3800" b="1" dirty="0" smtClean="0">
                <a:solidFill>
                  <a:schemeClr val="tx2">
                    <a:lumMod val="60000"/>
                    <a:lumOff val="40000"/>
                  </a:schemeClr>
                </a:solidFill>
              </a:rPr>
              <a:t>	Detroit.</a:t>
            </a:r>
            <a:endParaRPr lang="en-US" b="1" dirty="0" smtClean="0">
              <a:solidFill>
                <a:schemeClr val="tx2">
                  <a:lumMod val="60000"/>
                  <a:lumOff val="40000"/>
                </a:schemeClr>
              </a:solidFill>
            </a:endParaRPr>
          </a:p>
          <a:p>
            <a:endParaRPr lang="en-US" b="1" dirty="0"/>
          </a:p>
        </p:txBody>
      </p:sp>
      <p:pic>
        <p:nvPicPr>
          <p:cNvPr id="3" name="Picture 2"/>
          <p:cNvPicPr>
            <a:picLocks noChangeAspect="1"/>
          </p:cNvPicPr>
          <p:nvPr/>
        </p:nvPicPr>
        <p:blipFill>
          <a:blip r:embed="rId3"/>
          <a:stretch>
            <a:fillRect/>
          </a:stretch>
        </p:blipFill>
        <p:spPr>
          <a:xfrm>
            <a:off x="440197" y="1267769"/>
            <a:ext cx="6350000" cy="3835400"/>
          </a:xfrm>
          <a:prstGeom prst="rect">
            <a:avLst/>
          </a:prstGeom>
        </p:spPr>
      </p:pic>
    </p:spTree>
    <p:extLst>
      <p:ext uri="{BB962C8B-B14F-4D97-AF65-F5344CB8AC3E}">
        <p14:creationId xmlns:p14="http://schemas.microsoft.com/office/powerpoint/2010/main" val="3288121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AFB812-B8AC-6B49-92CA-03241F200384}" type="slidenum">
              <a:rPr lang="en-US" smtClean="0"/>
              <a:t>35</a:t>
            </a:fld>
            <a:endParaRPr lang="en-US"/>
          </a:p>
        </p:txBody>
      </p:sp>
      <p:sp>
        <p:nvSpPr>
          <p:cNvPr id="5" name="Subtitle 2"/>
          <p:cNvSpPr txBox="1">
            <a:spLocks/>
          </p:cNvSpPr>
          <p:nvPr/>
        </p:nvSpPr>
        <p:spPr>
          <a:xfrm>
            <a:off x="-176399" y="-317541"/>
            <a:ext cx="9275243" cy="271036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smtClean="0"/>
              <a:t>  </a:t>
            </a:r>
          </a:p>
          <a:p>
            <a:pPr marL="0" indent="0">
              <a:buNone/>
            </a:pPr>
            <a:r>
              <a:rPr lang="en-US" sz="3800" b="1" dirty="0" smtClean="0">
                <a:solidFill>
                  <a:schemeClr val="tx2">
                    <a:lumMod val="60000"/>
                    <a:lumOff val="40000"/>
                  </a:schemeClr>
                </a:solidFill>
              </a:rPr>
              <a:t>	Detroit.</a:t>
            </a:r>
            <a:endParaRPr lang="en-US" b="1" dirty="0" smtClean="0">
              <a:solidFill>
                <a:schemeClr val="tx2">
                  <a:lumMod val="60000"/>
                  <a:lumOff val="40000"/>
                </a:schemeClr>
              </a:solidFill>
            </a:endParaRPr>
          </a:p>
          <a:p>
            <a:endParaRPr lang="en-US" b="1" dirty="0"/>
          </a:p>
        </p:txBody>
      </p:sp>
      <p:pic>
        <p:nvPicPr>
          <p:cNvPr id="3" name="Picture 2"/>
          <p:cNvPicPr>
            <a:picLocks noChangeAspect="1"/>
          </p:cNvPicPr>
          <p:nvPr/>
        </p:nvPicPr>
        <p:blipFill>
          <a:blip r:embed="rId3"/>
          <a:stretch>
            <a:fillRect/>
          </a:stretch>
        </p:blipFill>
        <p:spPr>
          <a:xfrm>
            <a:off x="440197" y="1267769"/>
            <a:ext cx="6350000" cy="3835400"/>
          </a:xfrm>
          <a:prstGeom prst="rect">
            <a:avLst/>
          </a:prstGeom>
        </p:spPr>
      </p:pic>
      <p:pic>
        <p:nvPicPr>
          <p:cNvPr id="4" name="Picture 3"/>
          <p:cNvPicPr>
            <a:picLocks noChangeAspect="1"/>
          </p:cNvPicPr>
          <p:nvPr/>
        </p:nvPicPr>
        <p:blipFill>
          <a:blip r:embed="rId4"/>
          <a:stretch>
            <a:fillRect/>
          </a:stretch>
        </p:blipFill>
        <p:spPr>
          <a:xfrm>
            <a:off x="1856526" y="2691617"/>
            <a:ext cx="6830274" cy="3842029"/>
          </a:xfrm>
          <a:prstGeom prst="rect">
            <a:avLst/>
          </a:prstGeom>
        </p:spPr>
      </p:pic>
    </p:spTree>
    <p:extLst>
      <p:ext uri="{BB962C8B-B14F-4D97-AF65-F5344CB8AC3E}">
        <p14:creationId xmlns:p14="http://schemas.microsoft.com/office/powerpoint/2010/main" val="2596376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2600" y="5930900"/>
            <a:ext cx="8229600" cy="1143000"/>
          </a:xfrm>
          <a:prstGeom prst="rect">
            <a:avLst/>
          </a:prstGeom>
        </p:spPr>
        <p:txBody>
          <a:bodyPr vert="horz">
            <a:noAutofit/>
          </a:bodyPr>
          <a:lstStyle>
            <a:lvl1pPr algn="ctr" defTabSz="457200" rtl="0" eaLnBrk="0" fontAlgn="base" hangingPunct="0">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a:lstStyle>
          <a:p>
            <a:pPr algn="l"/>
            <a:r>
              <a:rPr lang="en-US" sz="2800" b="1" dirty="0" smtClean="0">
                <a:solidFill>
                  <a:srgbClr val="4F81BD"/>
                </a:solidFill>
                <a:ea typeface="ＭＳ Ｐゴシック" charset="-128"/>
                <a:cs typeface="ＭＳ Ｐゴシック" charset="-128"/>
              </a:rPr>
              <a:t>Where we are.</a:t>
            </a:r>
            <a:endParaRPr lang="en-US" sz="2800" b="1" dirty="0">
              <a:solidFill>
                <a:srgbClr val="4F81BD"/>
              </a:solidFill>
            </a:endParaRPr>
          </a:p>
        </p:txBody>
      </p:sp>
    </p:spTree>
    <p:extLst>
      <p:ext uri="{BB962C8B-B14F-4D97-AF65-F5344CB8AC3E}">
        <p14:creationId xmlns:p14="http://schemas.microsoft.com/office/powerpoint/2010/main" val="3760971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152400"/>
            <a:ext cx="6781800" cy="2460625"/>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3893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152400"/>
            <a:ext cx="6781800" cy="2460625"/>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1473200" y="2298700"/>
            <a:ext cx="7353300" cy="18684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748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152400"/>
            <a:ext cx="6781800" cy="2460625"/>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1473200" y="2298700"/>
            <a:ext cx="7353300" cy="1868488"/>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stretch>
            <a:fillRect/>
          </a:stretch>
        </p:blipFill>
        <p:spPr>
          <a:xfrm>
            <a:off x="342900" y="3963988"/>
            <a:ext cx="8285163" cy="15240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13659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995254"/>
            <a:ext cx="8229600" cy="4525963"/>
          </a:xfrm>
          <a:noFill/>
          <a:ln>
            <a:noFill/>
          </a:ln>
        </p:spPr>
        <p:txBody>
          <a:bodyPr>
            <a:normAutofit/>
          </a:bodyPr>
          <a:lstStyle/>
          <a:p>
            <a:pPr marL="0" indent="0" algn="ctr">
              <a:lnSpc>
                <a:spcPct val="120000"/>
              </a:lnSpc>
              <a:buNone/>
            </a:pPr>
            <a:r>
              <a:rPr lang="en-US" sz="2800" dirty="0" smtClean="0"/>
              <a:t>  </a:t>
            </a:r>
          </a:p>
          <a:p>
            <a:pPr marL="0" indent="0" algn="ctr">
              <a:lnSpc>
                <a:spcPct val="120000"/>
              </a:lnSpc>
              <a:buNone/>
            </a:pPr>
            <a:endParaRPr lang="en-US" sz="2800" dirty="0"/>
          </a:p>
          <a:p>
            <a:pPr marL="0" indent="0" algn="ctr">
              <a:lnSpc>
                <a:spcPct val="120000"/>
              </a:lnSpc>
              <a:buNone/>
            </a:pPr>
            <a:r>
              <a:rPr lang="en-US" sz="2800" dirty="0" smtClean="0"/>
              <a:t> Public health is what we, as a society, </a:t>
            </a:r>
          </a:p>
          <a:p>
            <a:pPr marL="0" indent="0" algn="ctr">
              <a:lnSpc>
                <a:spcPct val="120000"/>
              </a:lnSpc>
              <a:buNone/>
            </a:pPr>
            <a:r>
              <a:rPr lang="en-US" sz="2800" dirty="0" smtClean="0"/>
              <a:t>do collectively to assure the conditions </a:t>
            </a:r>
          </a:p>
          <a:p>
            <a:pPr marL="0" indent="0" algn="ctr">
              <a:lnSpc>
                <a:spcPct val="120000"/>
              </a:lnSpc>
              <a:buNone/>
            </a:pPr>
            <a:r>
              <a:rPr lang="en-US" sz="2800" dirty="0" smtClean="0"/>
              <a:t>for people to be healthy</a:t>
            </a:r>
          </a:p>
          <a:p>
            <a:pPr marL="0" indent="0">
              <a:lnSpc>
                <a:spcPct val="110000"/>
              </a:lnSpc>
              <a:buNone/>
            </a:pPr>
            <a:endParaRPr lang="en-US" sz="2800" dirty="0"/>
          </a:p>
        </p:txBody>
      </p:sp>
      <p:sp>
        <p:nvSpPr>
          <p:cNvPr id="9" name="Text Box 5"/>
          <p:cNvSpPr txBox="1">
            <a:spLocks noChangeArrowheads="1"/>
          </p:cNvSpPr>
          <p:nvPr/>
        </p:nvSpPr>
        <p:spPr bwMode="auto">
          <a:xfrm>
            <a:off x="1218918" y="1999590"/>
            <a:ext cx="608013" cy="1108075"/>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    </a:t>
            </a:r>
          </a:p>
        </p:txBody>
      </p:sp>
      <p:sp>
        <p:nvSpPr>
          <p:cNvPr id="10" name="Text Box 6"/>
          <p:cNvSpPr txBox="1">
            <a:spLocks noChangeArrowheads="1"/>
          </p:cNvSpPr>
          <p:nvPr/>
        </p:nvSpPr>
        <p:spPr bwMode="auto">
          <a:xfrm>
            <a:off x="6451288" y="3226670"/>
            <a:ext cx="603250" cy="1098550"/>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a:t>
            </a:r>
          </a:p>
        </p:txBody>
      </p:sp>
      <p:sp>
        <p:nvSpPr>
          <p:cNvPr id="11" name="TextBox 3"/>
          <p:cNvSpPr txBox="1">
            <a:spLocks noChangeArrowheads="1"/>
          </p:cNvSpPr>
          <p:nvPr/>
        </p:nvSpPr>
        <p:spPr bwMode="auto">
          <a:xfrm>
            <a:off x="287199" y="6552912"/>
            <a:ext cx="9144000" cy="253916"/>
          </a:xfrm>
          <a:prstGeom prst="rect">
            <a:avLst/>
          </a:prstGeom>
          <a:noFill/>
          <a:ln w="9525">
            <a:noFill/>
            <a:miter lim="800000"/>
            <a:headEnd/>
            <a:tailEnd/>
          </a:ln>
        </p:spPr>
        <p:txBody>
          <a:bodyPr>
            <a:prstTxWarp prst="textNoShape">
              <a:avLst/>
            </a:prstTxWarp>
            <a:spAutoFit/>
          </a:bodyPr>
          <a:lstStyle/>
          <a:p>
            <a:r>
              <a:rPr lang="en-US" sz="1050" dirty="0" smtClean="0">
                <a:solidFill>
                  <a:srgbClr val="7F7F7F"/>
                </a:solidFill>
              </a:rPr>
              <a:t>Institute of Medicine. </a:t>
            </a:r>
            <a:r>
              <a:rPr lang="en-US" sz="1050" i="1" dirty="0" smtClean="0">
                <a:solidFill>
                  <a:srgbClr val="7F7F7F"/>
                </a:solidFill>
              </a:rPr>
              <a:t>The Future of Public Health</a:t>
            </a:r>
            <a:r>
              <a:rPr lang="en-US" sz="1050" dirty="0" smtClean="0">
                <a:solidFill>
                  <a:srgbClr val="7F7F7F"/>
                </a:solidFill>
              </a:rPr>
              <a:t>. National Academy Press; Washington, D.C.: 1988</a:t>
            </a:r>
            <a:endParaRPr lang="en-US" sz="1050" dirty="0">
              <a:solidFill>
                <a:srgbClr val="7F7F7F"/>
              </a:solidFill>
            </a:endParaRPr>
          </a:p>
        </p:txBody>
      </p:sp>
      <p:sp>
        <p:nvSpPr>
          <p:cNvPr id="4" name="TextBox 3"/>
          <p:cNvSpPr txBox="1"/>
          <p:nvPr/>
        </p:nvSpPr>
        <p:spPr>
          <a:xfrm>
            <a:off x="2342444" y="4699144"/>
            <a:ext cx="4783667" cy="461665"/>
          </a:xfrm>
          <a:prstGeom prst="rect">
            <a:avLst/>
          </a:prstGeom>
          <a:noFill/>
          <a:ln>
            <a:noFill/>
          </a:ln>
        </p:spPr>
        <p:txBody>
          <a:bodyPr wrap="square" rtlCol="0">
            <a:spAutoFit/>
          </a:bodyPr>
          <a:lstStyle/>
          <a:p>
            <a:pPr algn="ctr"/>
            <a:r>
              <a:rPr lang="en-US" sz="2400" i="1" dirty="0" smtClean="0">
                <a:solidFill>
                  <a:srgbClr val="FF0000"/>
                </a:solidFill>
              </a:rPr>
              <a:t>Public health is about populations</a:t>
            </a:r>
            <a:endParaRPr lang="en-US" sz="2400" i="1" dirty="0">
              <a:solidFill>
                <a:srgbClr val="FF0000"/>
              </a:solidFill>
            </a:endParaRPr>
          </a:p>
        </p:txBody>
      </p:sp>
      <p:sp>
        <p:nvSpPr>
          <p:cNvPr id="12" name="Rectangle 11"/>
          <p:cNvSpPr/>
          <p:nvPr/>
        </p:nvSpPr>
        <p:spPr>
          <a:xfrm>
            <a:off x="3270957" y="3532080"/>
            <a:ext cx="1103488" cy="458543"/>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719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2600" y="5930900"/>
            <a:ext cx="8229600" cy="1143000"/>
          </a:xfrm>
          <a:prstGeom prst="rect">
            <a:avLst/>
          </a:prstGeom>
        </p:spPr>
        <p:txBody>
          <a:bodyPr vert="horz">
            <a:noAutofit/>
          </a:bodyPr>
          <a:lstStyle>
            <a:lvl1pPr algn="ctr" defTabSz="457200" rtl="0" eaLnBrk="0" fontAlgn="base" hangingPunct="0">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a:lstStyle>
          <a:p>
            <a:pPr algn="l"/>
            <a:r>
              <a:rPr lang="en-US" sz="2800" b="1" dirty="0" smtClean="0">
                <a:solidFill>
                  <a:srgbClr val="4F81BD"/>
                </a:solidFill>
                <a:ea typeface="ＭＳ Ｐゴシック" charset="-128"/>
                <a:cs typeface="ＭＳ Ｐゴシック" charset="-128"/>
              </a:rPr>
              <a:t>Why?</a:t>
            </a:r>
            <a:endParaRPr lang="en-US" sz="2800" b="1" dirty="0">
              <a:solidFill>
                <a:srgbClr val="4F81BD"/>
              </a:solidFill>
            </a:endParaRPr>
          </a:p>
        </p:txBody>
      </p:sp>
    </p:spTree>
    <p:extLst>
      <p:ext uri="{BB962C8B-B14F-4D97-AF65-F5344CB8AC3E}">
        <p14:creationId xmlns:p14="http://schemas.microsoft.com/office/powerpoint/2010/main" val="2328728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61" y="196339"/>
            <a:ext cx="8455739" cy="5978684"/>
          </a:xfrm>
          <a:prstGeom prst="rect">
            <a:avLst/>
          </a:prstGeom>
        </p:spPr>
      </p:pic>
    </p:spTree>
    <p:extLst>
      <p:ext uri="{BB962C8B-B14F-4D97-AF65-F5344CB8AC3E}">
        <p14:creationId xmlns:p14="http://schemas.microsoft.com/office/powerpoint/2010/main" val="4102887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635000"/>
            <a:ext cx="6985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5715000" y="4267200"/>
            <a:ext cx="23622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29737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 y="0"/>
            <a:ext cx="8416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552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1"/>
          <p:cNvSpPr txBox="1">
            <a:spLocks noChangeArrowheads="1"/>
          </p:cNvSpPr>
          <p:nvPr/>
        </p:nvSpPr>
        <p:spPr bwMode="auto">
          <a:xfrm>
            <a:off x="4254500" y="47879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1771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50800"/>
            <a:ext cx="8089900" cy="674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1315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801087"/>
          </a:xfrm>
          <a:prstGeom prst="rect">
            <a:avLst/>
          </a:prstGeom>
        </p:spPr>
      </p:pic>
    </p:spTree>
    <p:extLst>
      <p:ext uri="{BB962C8B-B14F-4D97-AF65-F5344CB8AC3E}">
        <p14:creationId xmlns:p14="http://schemas.microsoft.com/office/powerpoint/2010/main" val="783841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Obstacles.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bg1"/>
                </a:solidFill>
              </a:rPr>
              <a:t>Education &amp; Employment. Health is a consequence of social wellbeing. Improving the health of disadvantaged communities is more difficult.</a:t>
            </a:r>
          </a:p>
          <a:p>
            <a:pPr algn="l"/>
            <a:endParaRPr lang="en-US" sz="1000" dirty="0" smtClean="0">
              <a:solidFill>
                <a:schemeClr val="bg1"/>
              </a:solidFill>
            </a:endParaRPr>
          </a:p>
          <a:p>
            <a:pPr algn="l"/>
            <a:r>
              <a:rPr lang="en-US" dirty="0" smtClean="0">
                <a:solidFill>
                  <a:schemeClr val="bg1"/>
                </a:solidFill>
              </a:rPr>
              <a:t>Communities. Health behaviors are reinforced in communities. Counteracting negative community influences is challenging.</a:t>
            </a:r>
          </a:p>
          <a:p>
            <a:pPr algn="l"/>
            <a:endParaRPr lang="en-US" sz="1400" dirty="0" smtClean="0">
              <a:solidFill>
                <a:schemeClr val="bg1"/>
              </a:solidFill>
            </a:endParaRPr>
          </a:p>
          <a:p>
            <a:pPr algn="l"/>
            <a:r>
              <a:rPr lang="en-US" dirty="0" smtClean="0">
                <a:solidFill>
                  <a:schemeClr val="bg1"/>
                </a:solidFill>
              </a:rPr>
              <a:t>Neighborhoods. Vacancy, blight, and transport challenges are a reality in Detroit. These have created the context for poor health.</a:t>
            </a:r>
            <a:endParaRPr lang="en-US" dirty="0">
              <a:solidFill>
                <a:schemeClr val="bg1"/>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5"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46</a:t>
            </a:fld>
            <a:endParaRPr lang="en-US" dirty="0"/>
          </a:p>
        </p:txBody>
      </p:sp>
    </p:spTree>
    <p:extLst>
      <p:ext uri="{BB962C8B-B14F-4D97-AF65-F5344CB8AC3E}">
        <p14:creationId xmlns:p14="http://schemas.microsoft.com/office/powerpoint/2010/main" val="1064168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Obstacles.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tx1"/>
                </a:solidFill>
              </a:rPr>
              <a:t>Education &amp; Employment. </a:t>
            </a:r>
            <a:r>
              <a:rPr lang="en-US" dirty="0" smtClean="0">
                <a:solidFill>
                  <a:schemeClr val="bg1">
                    <a:lumMod val="50000"/>
                  </a:schemeClr>
                </a:solidFill>
              </a:rPr>
              <a:t>Health is a consequence of social wellbeing. </a:t>
            </a:r>
            <a:r>
              <a:rPr lang="en-US" dirty="0" smtClean="0">
                <a:solidFill>
                  <a:schemeClr val="bg1"/>
                </a:solidFill>
              </a:rPr>
              <a:t>Improving the health of disadvantaged communities is more difficult.</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dirty="0" smtClean="0">
                <a:solidFill>
                  <a:srgbClr val="FFFFFF"/>
                </a:solidFill>
              </a:rPr>
              <a:t>Counteracting negative community influences is challenging.</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dirty="0" smtClean="0">
                <a:solidFill>
                  <a:srgbClr val="FFFFFF"/>
                </a:solidFill>
              </a:rPr>
              <a:t>These have created the context for poor health.</a:t>
            </a:r>
            <a:endParaRPr lang="en-US"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5"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47</a:t>
            </a:fld>
            <a:endParaRPr lang="en-US" dirty="0"/>
          </a:p>
        </p:txBody>
      </p:sp>
    </p:spTree>
    <p:extLst>
      <p:ext uri="{BB962C8B-B14F-4D97-AF65-F5344CB8AC3E}">
        <p14:creationId xmlns:p14="http://schemas.microsoft.com/office/powerpoint/2010/main" val="22169215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Obstacles.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tx1"/>
                </a:solidFill>
              </a:rPr>
              <a:t>Education &amp; Employment. </a:t>
            </a:r>
            <a:r>
              <a:rPr lang="en-US" dirty="0" smtClean="0">
                <a:solidFill>
                  <a:schemeClr val="bg1">
                    <a:lumMod val="50000"/>
                  </a:schemeClr>
                </a:solidFill>
              </a:rPr>
              <a:t>Health is a consequence of social wellbeing. </a:t>
            </a:r>
            <a:r>
              <a:rPr lang="en-US" dirty="0" smtClean="0">
                <a:solidFill>
                  <a:srgbClr val="FF0000"/>
                </a:solidFill>
              </a:rPr>
              <a:t>Improving the health of disadvantaged communities is more difficult.</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dirty="0" smtClean="0">
                <a:solidFill>
                  <a:srgbClr val="FFFFFF"/>
                </a:solidFill>
              </a:rPr>
              <a:t>Counteracting negative community influences is challenging.</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dirty="0" smtClean="0">
                <a:solidFill>
                  <a:srgbClr val="FFFFFF"/>
                </a:solidFill>
              </a:rPr>
              <a:t>These have created the context for poor health.</a:t>
            </a:r>
            <a:endParaRPr lang="en-US"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5"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48</a:t>
            </a:fld>
            <a:endParaRPr lang="en-US" dirty="0"/>
          </a:p>
        </p:txBody>
      </p:sp>
    </p:spTree>
    <p:extLst>
      <p:ext uri="{BB962C8B-B14F-4D97-AF65-F5344CB8AC3E}">
        <p14:creationId xmlns:p14="http://schemas.microsoft.com/office/powerpoint/2010/main" val="39053508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Obstacles.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tx1"/>
                </a:solidFill>
              </a:rPr>
              <a:t>Education &amp; Employment. </a:t>
            </a:r>
            <a:r>
              <a:rPr lang="en-US" dirty="0" smtClean="0">
                <a:solidFill>
                  <a:schemeClr val="bg1">
                    <a:lumMod val="50000"/>
                  </a:schemeClr>
                </a:solidFill>
              </a:rPr>
              <a:t>Health is a consequence of social wellbeing. </a:t>
            </a:r>
            <a:r>
              <a:rPr lang="en-US" dirty="0" smtClean="0">
                <a:solidFill>
                  <a:srgbClr val="FF0000"/>
                </a:solidFill>
              </a:rPr>
              <a:t>Improving the health of disadvantaged communities is more difficult.</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dirty="0" smtClean="0">
                <a:solidFill>
                  <a:srgbClr val="FF0000"/>
                </a:solidFill>
              </a:rPr>
              <a:t>Counteracting negative community influences is challenging.</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dirty="0" smtClean="0">
                <a:solidFill>
                  <a:srgbClr val="FFFFFF"/>
                </a:solidFill>
              </a:rPr>
              <a:t>These have created the context for poor health.</a:t>
            </a:r>
            <a:endParaRPr lang="en-US"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5"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49</a:t>
            </a:fld>
            <a:endParaRPr lang="en-US" dirty="0"/>
          </a:p>
        </p:txBody>
      </p:sp>
    </p:spTree>
    <p:extLst>
      <p:ext uri="{BB962C8B-B14F-4D97-AF65-F5344CB8AC3E}">
        <p14:creationId xmlns:p14="http://schemas.microsoft.com/office/powerpoint/2010/main" val="1051043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995254"/>
            <a:ext cx="8229600" cy="4525963"/>
          </a:xfrm>
          <a:noFill/>
          <a:ln>
            <a:noFill/>
          </a:ln>
        </p:spPr>
        <p:txBody>
          <a:bodyPr>
            <a:normAutofit/>
          </a:bodyPr>
          <a:lstStyle/>
          <a:p>
            <a:pPr marL="0" indent="0" algn="ctr">
              <a:lnSpc>
                <a:spcPct val="120000"/>
              </a:lnSpc>
              <a:buNone/>
            </a:pPr>
            <a:r>
              <a:rPr lang="en-US" sz="2800" dirty="0" smtClean="0"/>
              <a:t>  </a:t>
            </a:r>
          </a:p>
          <a:p>
            <a:pPr marL="0" indent="0" algn="ctr">
              <a:lnSpc>
                <a:spcPct val="120000"/>
              </a:lnSpc>
              <a:buNone/>
            </a:pPr>
            <a:endParaRPr lang="en-US" sz="2800" dirty="0"/>
          </a:p>
          <a:p>
            <a:pPr marL="0" indent="0" algn="ctr">
              <a:lnSpc>
                <a:spcPct val="120000"/>
              </a:lnSpc>
              <a:buNone/>
            </a:pPr>
            <a:r>
              <a:rPr lang="en-US" sz="2800" dirty="0" smtClean="0"/>
              <a:t> Public health is what we, as a society, </a:t>
            </a:r>
          </a:p>
          <a:p>
            <a:pPr marL="0" indent="0" algn="ctr">
              <a:lnSpc>
                <a:spcPct val="120000"/>
              </a:lnSpc>
              <a:buNone/>
            </a:pPr>
            <a:r>
              <a:rPr lang="en-US" sz="2800" dirty="0" smtClean="0"/>
              <a:t>do collectively to assure the conditions </a:t>
            </a:r>
          </a:p>
          <a:p>
            <a:pPr marL="0" indent="0" algn="ctr">
              <a:lnSpc>
                <a:spcPct val="120000"/>
              </a:lnSpc>
              <a:buNone/>
            </a:pPr>
            <a:r>
              <a:rPr lang="en-US" sz="2800" dirty="0" smtClean="0"/>
              <a:t>for people to be healthy</a:t>
            </a:r>
          </a:p>
          <a:p>
            <a:pPr marL="0" indent="0">
              <a:lnSpc>
                <a:spcPct val="110000"/>
              </a:lnSpc>
              <a:buNone/>
            </a:pPr>
            <a:endParaRPr lang="en-US" sz="2800" dirty="0"/>
          </a:p>
        </p:txBody>
      </p:sp>
      <p:sp>
        <p:nvSpPr>
          <p:cNvPr id="9" name="Text Box 5"/>
          <p:cNvSpPr txBox="1">
            <a:spLocks noChangeArrowheads="1"/>
          </p:cNvSpPr>
          <p:nvPr/>
        </p:nvSpPr>
        <p:spPr bwMode="auto">
          <a:xfrm>
            <a:off x="1218918" y="1999590"/>
            <a:ext cx="608013" cy="1108075"/>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    </a:t>
            </a:r>
          </a:p>
        </p:txBody>
      </p:sp>
      <p:sp>
        <p:nvSpPr>
          <p:cNvPr id="10" name="Text Box 6"/>
          <p:cNvSpPr txBox="1">
            <a:spLocks noChangeArrowheads="1"/>
          </p:cNvSpPr>
          <p:nvPr/>
        </p:nvSpPr>
        <p:spPr bwMode="auto">
          <a:xfrm>
            <a:off x="6451288" y="3226670"/>
            <a:ext cx="603250" cy="1098550"/>
          </a:xfrm>
          <a:prstGeom prst="rect">
            <a:avLst/>
          </a:prstGeom>
          <a:noFill/>
          <a:ln w="9525">
            <a:noFill/>
            <a:miter lim="800000"/>
            <a:headEnd/>
            <a:tailEnd/>
          </a:ln>
        </p:spPr>
        <p:txBody>
          <a:bodyPr wrap="none">
            <a:prstTxWarp prst="textNoShape">
              <a:avLst/>
            </a:prstTxWarp>
            <a:spAutoFit/>
          </a:bodyPr>
          <a:lstStyle/>
          <a:p>
            <a:r>
              <a:rPr lang="en-US" sz="6600" b="1" dirty="0">
                <a:solidFill>
                  <a:schemeClr val="accent2"/>
                </a:solidFill>
                <a:latin typeface="Times New Roman" charset="0"/>
              </a:rPr>
              <a:t>”</a:t>
            </a:r>
          </a:p>
        </p:txBody>
      </p:sp>
      <p:sp>
        <p:nvSpPr>
          <p:cNvPr id="11" name="TextBox 3"/>
          <p:cNvSpPr txBox="1">
            <a:spLocks noChangeArrowheads="1"/>
          </p:cNvSpPr>
          <p:nvPr/>
        </p:nvSpPr>
        <p:spPr bwMode="auto">
          <a:xfrm>
            <a:off x="287199" y="6552912"/>
            <a:ext cx="9144000" cy="253916"/>
          </a:xfrm>
          <a:prstGeom prst="rect">
            <a:avLst/>
          </a:prstGeom>
          <a:noFill/>
          <a:ln w="9525">
            <a:noFill/>
            <a:miter lim="800000"/>
            <a:headEnd/>
            <a:tailEnd/>
          </a:ln>
        </p:spPr>
        <p:txBody>
          <a:bodyPr>
            <a:prstTxWarp prst="textNoShape">
              <a:avLst/>
            </a:prstTxWarp>
            <a:spAutoFit/>
          </a:bodyPr>
          <a:lstStyle/>
          <a:p>
            <a:r>
              <a:rPr lang="en-US" sz="1050" dirty="0" smtClean="0">
                <a:solidFill>
                  <a:srgbClr val="7F7F7F"/>
                </a:solidFill>
              </a:rPr>
              <a:t>Institute of Medicine. </a:t>
            </a:r>
            <a:r>
              <a:rPr lang="en-US" sz="1050" i="1" dirty="0" smtClean="0">
                <a:solidFill>
                  <a:srgbClr val="7F7F7F"/>
                </a:solidFill>
              </a:rPr>
              <a:t>The Future of Public Health</a:t>
            </a:r>
            <a:r>
              <a:rPr lang="en-US" sz="1050" dirty="0" smtClean="0">
                <a:solidFill>
                  <a:srgbClr val="7F7F7F"/>
                </a:solidFill>
              </a:rPr>
              <a:t>. National Academy Press; Washington, D.C.: 1988</a:t>
            </a:r>
            <a:endParaRPr lang="en-US" sz="1050" dirty="0">
              <a:solidFill>
                <a:srgbClr val="7F7F7F"/>
              </a:solidFill>
            </a:endParaRPr>
          </a:p>
        </p:txBody>
      </p:sp>
      <p:sp>
        <p:nvSpPr>
          <p:cNvPr id="4" name="TextBox 3"/>
          <p:cNvSpPr txBox="1"/>
          <p:nvPr/>
        </p:nvSpPr>
        <p:spPr>
          <a:xfrm>
            <a:off x="987777" y="4699144"/>
            <a:ext cx="7789333" cy="461665"/>
          </a:xfrm>
          <a:prstGeom prst="rect">
            <a:avLst/>
          </a:prstGeom>
          <a:noFill/>
          <a:ln>
            <a:noFill/>
          </a:ln>
        </p:spPr>
        <p:txBody>
          <a:bodyPr wrap="square" rtlCol="0">
            <a:spAutoFit/>
          </a:bodyPr>
          <a:lstStyle/>
          <a:p>
            <a:pPr algn="ctr"/>
            <a:r>
              <a:rPr lang="en-US" sz="2400" i="1" dirty="0" smtClean="0">
                <a:solidFill>
                  <a:srgbClr val="FF0000"/>
                </a:solidFill>
              </a:rPr>
              <a:t>Public health is about health promotion </a:t>
            </a:r>
            <a:r>
              <a:rPr lang="en-US" sz="2400" i="1" dirty="0" err="1" smtClean="0">
                <a:solidFill>
                  <a:srgbClr val="FF0000"/>
                </a:solidFill>
              </a:rPr>
              <a:t>vs</a:t>
            </a:r>
            <a:r>
              <a:rPr lang="en-US" sz="2400" i="1" dirty="0" smtClean="0">
                <a:solidFill>
                  <a:srgbClr val="FF0000"/>
                </a:solidFill>
              </a:rPr>
              <a:t> disease cure</a:t>
            </a:r>
            <a:endParaRPr lang="en-US" sz="2400" i="1" dirty="0">
              <a:solidFill>
                <a:srgbClr val="FF0000"/>
              </a:solidFill>
            </a:endParaRPr>
          </a:p>
        </p:txBody>
      </p:sp>
      <p:sp>
        <p:nvSpPr>
          <p:cNvPr id="13" name="Rectangle 12"/>
          <p:cNvSpPr/>
          <p:nvPr/>
        </p:nvSpPr>
        <p:spPr>
          <a:xfrm>
            <a:off x="4360333" y="3529258"/>
            <a:ext cx="2032000" cy="458543"/>
          </a:xfrm>
          <a:prstGeom prst="rect">
            <a:avLst/>
          </a:prstGeom>
          <a:gradFill flip="none" rotWithShape="1">
            <a:gsLst>
              <a:gs pos="0">
                <a:schemeClr val="accent1">
                  <a:tint val="100000"/>
                  <a:shade val="100000"/>
                  <a:satMod val="130000"/>
                  <a:alpha val="41000"/>
                </a:schemeClr>
              </a:gs>
              <a:gs pos="100000">
                <a:schemeClr val="accent1">
                  <a:tint val="50000"/>
                  <a:shade val="100000"/>
                  <a:satMod val="350000"/>
                  <a:alpha val="4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7381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Obstacles.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tx1"/>
                </a:solidFill>
              </a:rPr>
              <a:t>Education &amp; Employment. </a:t>
            </a:r>
            <a:r>
              <a:rPr lang="en-US" dirty="0" smtClean="0">
                <a:solidFill>
                  <a:schemeClr val="bg1">
                    <a:lumMod val="50000"/>
                  </a:schemeClr>
                </a:solidFill>
              </a:rPr>
              <a:t>Health is a consequence of social wellbeing. </a:t>
            </a:r>
            <a:r>
              <a:rPr lang="en-US" dirty="0" smtClean="0">
                <a:solidFill>
                  <a:srgbClr val="FF0000"/>
                </a:solidFill>
              </a:rPr>
              <a:t>Improving the health of disadvantaged communities is more difficult.</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dirty="0" smtClean="0">
                <a:solidFill>
                  <a:srgbClr val="FF0000"/>
                </a:solidFill>
              </a:rPr>
              <a:t>Counteracting negative community influences is challenging.</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dirty="0" smtClean="0">
                <a:solidFill>
                  <a:srgbClr val="FF0000"/>
                </a:solidFill>
              </a:rPr>
              <a:t>These have created the context for poor health.</a:t>
            </a:r>
            <a:endParaRPr lang="en-US" dirty="0">
              <a:solidFill>
                <a:srgbClr val="FF0000"/>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
        <p:nvSpPr>
          <p:cNvPr id="5"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50</a:t>
            </a:fld>
            <a:endParaRPr lang="en-US" dirty="0"/>
          </a:p>
        </p:txBody>
      </p:sp>
    </p:spTree>
    <p:extLst>
      <p:ext uri="{BB962C8B-B14F-4D97-AF65-F5344CB8AC3E}">
        <p14:creationId xmlns:p14="http://schemas.microsoft.com/office/powerpoint/2010/main" val="6343050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Opportunities.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rgbClr val="FFFFFF"/>
                </a:solidFill>
              </a:rPr>
              <a:t>Education &amp; </a:t>
            </a:r>
            <a:r>
              <a:rPr lang="en-US" dirty="0" smtClean="0">
                <a:solidFill>
                  <a:srgbClr val="FFFFFF"/>
                </a:solidFill>
              </a:rPr>
              <a:t>Employment. Health is a consequence of social wellbeing. </a:t>
            </a:r>
            <a:r>
              <a:rPr lang="en-US" b="1" dirty="0">
                <a:solidFill>
                  <a:srgbClr val="FFFFFF"/>
                </a:solidFill>
              </a:rPr>
              <a:t>Improving social wellbeing will also improve health.</a:t>
            </a:r>
          </a:p>
          <a:p>
            <a:pPr algn="l"/>
            <a:endParaRPr lang="en-US" sz="1000" dirty="0" smtClean="0">
              <a:solidFill>
                <a:srgbClr val="FFFFFF"/>
              </a:solidFill>
            </a:endParaRPr>
          </a:p>
          <a:p>
            <a:pPr algn="l"/>
            <a:r>
              <a:rPr lang="en-US" dirty="0" smtClean="0">
                <a:solidFill>
                  <a:srgbClr val="FFFFFF"/>
                </a:solidFill>
              </a:rPr>
              <a:t>Communities. Health behaviors are reinforced in communities. </a:t>
            </a:r>
            <a:r>
              <a:rPr lang="en-US" b="1" dirty="0" smtClean="0">
                <a:solidFill>
                  <a:srgbClr val="FFFFFF"/>
                </a:solidFill>
              </a:rPr>
              <a:t>Communities can </a:t>
            </a:r>
            <a:r>
              <a:rPr lang="en-US" b="1" dirty="0">
                <a:solidFill>
                  <a:srgbClr val="FFFFFF"/>
                </a:solidFill>
              </a:rPr>
              <a:t>be leveraged to improve and reinforce health.</a:t>
            </a:r>
          </a:p>
          <a:p>
            <a:pPr algn="l"/>
            <a:endParaRPr lang="en-US" sz="1400" dirty="0" smtClean="0">
              <a:solidFill>
                <a:srgbClr val="FFFFFF"/>
              </a:solidFill>
            </a:endParaRPr>
          </a:p>
          <a:p>
            <a:pPr algn="l"/>
            <a:r>
              <a:rPr lang="en-US" dirty="0" smtClean="0">
                <a:solidFill>
                  <a:srgbClr val="FFFFFF"/>
                </a:solidFill>
              </a:rPr>
              <a:t>Neighborhoods. Vacancy, blight, and transport challenges are a reality in Detroit. </a:t>
            </a:r>
            <a:r>
              <a:rPr lang="en-US" b="1" dirty="0" smtClean="0">
                <a:solidFill>
                  <a:srgbClr val="FFFFFF"/>
                </a:solidFill>
              </a:rPr>
              <a:t>Focusing on neighborhoods can improve health in Detroit.</a:t>
            </a:r>
            <a:endParaRPr lang="en-US" b="1"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27992138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Opportunities.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tx1"/>
                </a:solidFill>
              </a:rPr>
              <a:t>Education &amp; </a:t>
            </a:r>
            <a:r>
              <a:rPr lang="en-US" dirty="0" smtClean="0">
                <a:solidFill>
                  <a:schemeClr val="tx1"/>
                </a:solidFill>
              </a:rPr>
              <a:t>Employment. </a:t>
            </a:r>
            <a:r>
              <a:rPr lang="en-US" dirty="0" smtClean="0">
                <a:solidFill>
                  <a:schemeClr val="bg1">
                    <a:lumMod val="50000"/>
                  </a:schemeClr>
                </a:solidFill>
              </a:rPr>
              <a:t>Health is a consequence of social wellbeing. </a:t>
            </a:r>
            <a:r>
              <a:rPr lang="en-US" b="1" dirty="0">
                <a:solidFill>
                  <a:srgbClr val="FFFFFF"/>
                </a:solidFill>
              </a:rPr>
              <a:t>Improving social wellbeing will also improve health.</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b="1" dirty="0" smtClean="0">
                <a:solidFill>
                  <a:srgbClr val="FFFFFF"/>
                </a:solidFill>
              </a:rPr>
              <a:t>Communities can </a:t>
            </a:r>
            <a:r>
              <a:rPr lang="en-US" b="1" dirty="0">
                <a:solidFill>
                  <a:srgbClr val="FFFFFF"/>
                </a:solidFill>
              </a:rPr>
              <a:t>be leveraged to improve and reinforce health.</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b="1" dirty="0" smtClean="0">
                <a:solidFill>
                  <a:srgbClr val="FFFFFF"/>
                </a:solidFill>
              </a:rPr>
              <a:t>Focusing on neighborhoods can improve health in Detroit.</a:t>
            </a:r>
            <a:endParaRPr lang="en-US" b="1"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27901223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Opportunities.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tx1"/>
                </a:solidFill>
              </a:rPr>
              <a:t>Education &amp; </a:t>
            </a:r>
            <a:r>
              <a:rPr lang="en-US" dirty="0" smtClean="0">
                <a:solidFill>
                  <a:schemeClr val="tx1"/>
                </a:solidFill>
              </a:rPr>
              <a:t>Employment. </a:t>
            </a:r>
            <a:r>
              <a:rPr lang="en-US" dirty="0" smtClean="0">
                <a:solidFill>
                  <a:schemeClr val="bg1">
                    <a:lumMod val="50000"/>
                  </a:schemeClr>
                </a:solidFill>
              </a:rPr>
              <a:t>Health is a consequence of social wellbeing. </a:t>
            </a:r>
            <a:r>
              <a:rPr lang="en-US" b="1" dirty="0">
                <a:solidFill>
                  <a:srgbClr val="558ED5"/>
                </a:solidFill>
              </a:rPr>
              <a:t>Improving social wellbeing will also improve health.</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b="1" dirty="0" smtClean="0">
                <a:solidFill>
                  <a:srgbClr val="FFFFFF"/>
                </a:solidFill>
              </a:rPr>
              <a:t>Communities can </a:t>
            </a:r>
            <a:r>
              <a:rPr lang="en-US" b="1" dirty="0">
                <a:solidFill>
                  <a:srgbClr val="FFFFFF"/>
                </a:solidFill>
              </a:rPr>
              <a:t>be leveraged to improve and reinforce health.</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b="1" dirty="0" smtClean="0">
                <a:solidFill>
                  <a:srgbClr val="FFFFFF"/>
                </a:solidFill>
              </a:rPr>
              <a:t>Focusing on neighborhoods can improve health in Detroit.</a:t>
            </a:r>
            <a:endParaRPr lang="en-US" b="1"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28557448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Opportunities.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tx1"/>
                </a:solidFill>
              </a:rPr>
              <a:t>Education &amp; </a:t>
            </a:r>
            <a:r>
              <a:rPr lang="en-US" dirty="0" smtClean="0">
                <a:solidFill>
                  <a:schemeClr val="tx1"/>
                </a:solidFill>
              </a:rPr>
              <a:t>Employment. </a:t>
            </a:r>
            <a:r>
              <a:rPr lang="en-US" dirty="0" smtClean="0">
                <a:solidFill>
                  <a:schemeClr val="bg1">
                    <a:lumMod val="50000"/>
                  </a:schemeClr>
                </a:solidFill>
              </a:rPr>
              <a:t>Health is a consequence of social wellbeing. </a:t>
            </a:r>
            <a:r>
              <a:rPr lang="en-US" b="1" dirty="0">
                <a:solidFill>
                  <a:srgbClr val="558ED5"/>
                </a:solidFill>
              </a:rPr>
              <a:t>Improving social wellbeing will also improve health.</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b="1" dirty="0" smtClean="0">
                <a:solidFill>
                  <a:srgbClr val="558ED5"/>
                </a:solidFill>
              </a:rPr>
              <a:t>Communities can </a:t>
            </a:r>
            <a:r>
              <a:rPr lang="en-US" b="1" dirty="0">
                <a:solidFill>
                  <a:srgbClr val="558ED5"/>
                </a:solidFill>
              </a:rPr>
              <a:t>be leveraged to improve and reinforce health.</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b="1" dirty="0" smtClean="0">
                <a:solidFill>
                  <a:srgbClr val="FFFFFF"/>
                </a:solidFill>
              </a:rPr>
              <a:t>Focusing on neighborhoods can improve health in Detroit.</a:t>
            </a:r>
            <a:endParaRPr lang="en-US" b="1" dirty="0">
              <a:solidFill>
                <a:srgbClr val="FFFFFF"/>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2722449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Opportunities.</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9799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tx1"/>
                </a:solidFill>
              </a:rPr>
              <a:t>Education &amp; </a:t>
            </a:r>
            <a:r>
              <a:rPr lang="en-US" dirty="0" smtClean="0">
                <a:solidFill>
                  <a:schemeClr val="tx1"/>
                </a:solidFill>
              </a:rPr>
              <a:t>Employment. </a:t>
            </a:r>
            <a:r>
              <a:rPr lang="en-US" dirty="0" smtClean="0">
                <a:solidFill>
                  <a:schemeClr val="bg1">
                    <a:lumMod val="50000"/>
                  </a:schemeClr>
                </a:solidFill>
              </a:rPr>
              <a:t>Health is a consequence of social wellbeing. </a:t>
            </a:r>
            <a:r>
              <a:rPr lang="en-US" b="1" dirty="0">
                <a:solidFill>
                  <a:srgbClr val="558ED5"/>
                </a:solidFill>
              </a:rPr>
              <a:t>Improving social wellbeing will also improve health.</a:t>
            </a:r>
          </a:p>
          <a:p>
            <a:pPr algn="l"/>
            <a:endParaRPr lang="en-US" sz="1000" dirty="0" smtClean="0">
              <a:solidFill>
                <a:schemeClr val="bg1">
                  <a:lumMod val="50000"/>
                </a:schemeClr>
              </a:solidFill>
            </a:endParaRPr>
          </a:p>
          <a:p>
            <a:pPr algn="l"/>
            <a:r>
              <a:rPr lang="en-US" dirty="0" smtClean="0">
                <a:solidFill>
                  <a:srgbClr val="000000"/>
                </a:solidFill>
              </a:rPr>
              <a:t>Communities. </a:t>
            </a:r>
            <a:r>
              <a:rPr lang="en-US" dirty="0" smtClean="0">
                <a:solidFill>
                  <a:srgbClr val="7F7F7F"/>
                </a:solidFill>
              </a:rPr>
              <a:t>Health behaviors are reinforced in communities. </a:t>
            </a:r>
            <a:r>
              <a:rPr lang="en-US" b="1" dirty="0" smtClean="0">
                <a:solidFill>
                  <a:srgbClr val="558ED5"/>
                </a:solidFill>
              </a:rPr>
              <a:t>Communities can </a:t>
            </a:r>
            <a:r>
              <a:rPr lang="en-US" b="1" dirty="0">
                <a:solidFill>
                  <a:srgbClr val="558ED5"/>
                </a:solidFill>
              </a:rPr>
              <a:t>be leveraged to improve and reinforce health.</a:t>
            </a:r>
          </a:p>
          <a:p>
            <a:pPr algn="l"/>
            <a:endParaRPr lang="en-US" sz="1400" dirty="0" smtClean="0">
              <a:solidFill>
                <a:schemeClr val="bg1">
                  <a:lumMod val="50000"/>
                </a:schemeClr>
              </a:solidFill>
            </a:endParaRPr>
          </a:p>
          <a:p>
            <a:pPr algn="l"/>
            <a:r>
              <a:rPr lang="en-US" dirty="0" smtClean="0">
                <a:solidFill>
                  <a:srgbClr val="000000"/>
                </a:solidFill>
              </a:rPr>
              <a:t>Neighborhoods. </a:t>
            </a:r>
            <a:r>
              <a:rPr lang="en-US" dirty="0" smtClean="0">
                <a:solidFill>
                  <a:srgbClr val="7F7F7F"/>
                </a:solidFill>
              </a:rPr>
              <a:t>Vacancy, blight, and transport challenges are a reality in Detroit. </a:t>
            </a:r>
            <a:r>
              <a:rPr lang="en-US" b="1" dirty="0" smtClean="0">
                <a:solidFill>
                  <a:srgbClr val="558ED5"/>
                </a:solidFill>
              </a:rPr>
              <a:t>Focusing on neighborhoods can improve health in Detroit.</a:t>
            </a:r>
            <a:endParaRPr lang="en-US" b="1" dirty="0">
              <a:solidFill>
                <a:srgbClr val="558ED5"/>
              </a:solidFill>
            </a:endParaRPr>
          </a:p>
          <a:p>
            <a:pPr algn="l"/>
            <a:endParaRPr lang="en-US" dirty="0" smtClean="0">
              <a:solidFill>
                <a:srgbClr val="7F7F7F"/>
              </a:solidFill>
            </a:endParaRP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650386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And also...</a:t>
            </a:r>
            <a:endParaRPr lang="en-US" b="1" dirty="0" smtClean="0">
              <a:solidFill>
                <a:schemeClr val="tx2">
                  <a:lumMod val="60000"/>
                  <a:lumOff val="40000"/>
                </a:schemeClr>
              </a:solidFill>
            </a:endParaRPr>
          </a:p>
          <a:p>
            <a:endParaRPr lang="en-US" b="1" dirty="0"/>
          </a:p>
        </p:txBody>
      </p:sp>
    </p:spTree>
    <p:extLst>
      <p:ext uri="{BB962C8B-B14F-4D97-AF65-F5344CB8AC3E}">
        <p14:creationId xmlns:p14="http://schemas.microsoft.com/office/powerpoint/2010/main" val="2517957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And also...</a:t>
            </a:r>
            <a:endParaRPr lang="en-US" b="1" dirty="0" smtClean="0">
              <a:solidFill>
                <a:schemeClr val="tx2">
                  <a:lumMod val="60000"/>
                  <a:lumOff val="40000"/>
                </a:schemeClr>
              </a:solidFill>
            </a:endParaRPr>
          </a:p>
          <a:p>
            <a:endParaRPr lang="en-US" b="1" dirty="0"/>
          </a:p>
        </p:txBody>
      </p:sp>
      <p:pic>
        <p:nvPicPr>
          <p:cNvPr id="4" name="Picture 3"/>
          <p:cNvPicPr>
            <a:picLocks noChangeAspect="1"/>
          </p:cNvPicPr>
          <p:nvPr/>
        </p:nvPicPr>
        <p:blipFill>
          <a:blip r:embed="rId2"/>
          <a:stretch>
            <a:fillRect/>
          </a:stretch>
        </p:blipFill>
        <p:spPr>
          <a:xfrm>
            <a:off x="7072702" y="1768885"/>
            <a:ext cx="1866900" cy="1003300"/>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2649180" y="5101351"/>
            <a:ext cx="1938851" cy="1381431"/>
          </a:xfrm>
          <a:prstGeom prst="rect">
            <a:avLst/>
          </a:prstGeom>
        </p:spPr>
      </p:pic>
      <p:pic>
        <p:nvPicPr>
          <p:cNvPr id="6" name="Picture 5"/>
          <p:cNvPicPr>
            <a:picLocks noChangeAspect="1"/>
          </p:cNvPicPr>
          <p:nvPr/>
        </p:nvPicPr>
        <p:blipFill>
          <a:blip r:embed="rId4"/>
          <a:stretch>
            <a:fillRect/>
          </a:stretch>
        </p:blipFill>
        <p:spPr>
          <a:xfrm>
            <a:off x="6576778" y="3596031"/>
            <a:ext cx="2197349" cy="829000"/>
          </a:xfrm>
          <a:prstGeom prst="rect">
            <a:avLst/>
          </a:prstGeom>
        </p:spPr>
      </p:pic>
      <p:pic>
        <p:nvPicPr>
          <p:cNvPr id="7" name="Picture 6"/>
          <p:cNvPicPr>
            <a:picLocks noChangeAspect="1"/>
          </p:cNvPicPr>
          <p:nvPr/>
        </p:nvPicPr>
        <p:blipFill>
          <a:blip r:embed="rId5"/>
          <a:stretch>
            <a:fillRect/>
          </a:stretch>
        </p:blipFill>
        <p:spPr>
          <a:xfrm>
            <a:off x="366897" y="3350676"/>
            <a:ext cx="2296386" cy="1148193"/>
          </a:xfrm>
          <a:prstGeom prst="rect">
            <a:avLst/>
          </a:prstGeom>
        </p:spPr>
      </p:pic>
      <p:pic>
        <p:nvPicPr>
          <p:cNvPr id="8" name="Picture 7"/>
          <p:cNvPicPr>
            <a:picLocks noChangeAspect="1"/>
          </p:cNvPicPr>
          <p:nvPr/>
        </p:nvPicPr>
        <p:blipFill>
          <a:blip r:embed="rId6"/>
          <a:stretch>
            <a:fillRect/>
          </a:stretch>
        </p:blipFill>
        <p:spPr>
          <a:xfrm>
            <a:off x="3029663" y="3250099"/>
            <a:ext cx="1398729" cy="1174932"/>
          </a:xfrm>
          <a:prstGeom prst="rect">
            <a:avLst/>
          </a:prstGeom>
        </p:spPr>
      </p:pic>
      <p:pic>
        <p:nvPicPr>
          <p:cNvPr id="9" name="Picture 8"/>
          <p:cNvPicPr>
            <a:picLocks noChangeAspect="1"/>
          </p:cNvPicPr>
          <p:nvPr/>
        </p:nvPicPr>
        <p:blipFill>
          <a:blip r:embed="rId7"/>
          <a:stretch>
            <a:fillRect/>
          </a:stretch>
        </p:blipFill>
        <p:spPr>
          <a:xfrm>
            <a:off x="366897" y="5223117"/>
            <a:ext cx="2120200" cy="836921"/>
          </a:xfrm>
          <a:prstGeom prst="rect">
            <a:avLst/>
          </a:prstGeom>
        </p:spPr>
      </p:pic>
      <p:pic>
        <p:nvPicPr>
          <p:cNvPr id="10" name="Picture 9"/>
          <p:cNvPicPr>
            <a:picLocks noChangeAspect="1"/>
          </p:cNvPicPr>
          <p:nvPr/>
        </p:nvPicPr>
        <p:blipFill>
          <a:blip r:embed="rId8"/>
          <a:stretch>
            <a:fillRect/>
          </a:stretch>
        </p:blipFill>
        <p:spPr>
          <a:xfrm>
            <a:off x="366897" y="1768885"/>
            <a:ext cx="2120900" cy="1104900"/>
          </a:xfrm>
          <a:prstGeom prst="rect">
            <a:avLst/>
          </a:prstGeom>
        </p:spPr>
      </p:pic>
      <p:pic>
        <p:nvPicPr>
          <p:cNvPr id="11" name="Picture 10"/>
          <p:cNvPicPr>
            <a:picLocks noChangeAspect="1"/>
          </p:cNvPicPr>
          <p:nvPr/>
        </p:nvPicPr>
        <p:blipFill>
          <a:blip r:embed="rId9"/>
          <a:stretch>
            <a:fillRect/>
          </a:stretch>
        </p:blipFill>
        <p:spPr>
          <a:xfrm>
            <a:off x="4727745" y="3054791"/>
            <a:ext cx="1649917" cy="1649917"/>
          </a:xfrm>
          <a:prstGeom prst="rect">
            <a:avLst/>
          </a:prstGeom>
        </p:spPr>
      </p:pic>
      <p:pic>
        <p:nvPicPr>
          <p:cNvPr id="12" name="Picture 11"/>
          <p:cNvPicPr>
            <a:picLocks noChangeAspect="1"/>
          </p:cNvPicPr>
          <p:nvPr/>
        </p:nvPicPr>
        <p:blipFill>
          <a:blip r:embed="rId10"/>
          <a:stretch>
            <a:fillRect/>
          </a:stretch>
        </p:blipFill>
        <p:spPr>
          <a:xfrm>
            <a:off x="4878590" y="4960435"/>
            <a:ext cx="1322038" cy="1522347"/>
          </a:xfrm>
          <a:prstGeom prst="rect">
            <a:avLst/>
          </a:prstGeom>
        </p:spPr>
      </p:pic>
      <p:pic>
        <p:nvPicPr>
          <p:cNvPr id="13" name="Picture 12"/>
          <p:cNvPicPr>
            <a:picLocks noChangeAspect="1"/>
          </p:cNvPicPr>
          <p:nvPr/>
        </p:nvPicPr>
        <p:blipFill>
          <a:blip r:embed="rId11"/>
          <a:stretch>
            <a:fillRect/>
          </a:stretch>
        </p:blipFill>
        <p:spPr>
          <a:xfrm>
            <a:off x="6576778" y="5101351"/>
            <a:ext cx="1790700" cy="1143000"/>
          </a:xfrm>
          <a:prstGeom prst="rect">
            <a:avLst/>
          </a:prstGeom>
        </p:spPr>
      </p:pic>
      <p:sp>
        <p:nvSpPr>
          <p:cNvPr id="14"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57</a:t>
            </a:fld>
            <a:endParaRPr lang="en-US" dirty="0"/>
          </a:p>
        </p:txBody>
      </p:sp>
      <p:pic>
        <p:nvPicPr>
          <p:cNvPr id="15" name="Picture 14"/>
          <p:cNvPicPr>
            <a:picLocks noChangeAspect="1"/>
          </p:cNvPicPr>
          <p:nvPr/>
        </p:nvPicPr>
        <p:blipFill>
          <a:blip r:embed="rId12"/>
          <a:stretch>
            <a:fillRect/>
          </a:stretch>
        </p:blipFill>
        <p:spPr>
          <a:xfrm>
            <a:off x="3154292" y="1600153"/>
            <a:ext cx="3046336" cy="1301853"/>
          </a:xfrm>
          <a:prstGeom prst="rect">
            <a:avLst/>
          </a:prstGeom>
        </p:spPr>
      </p:pic>
    </p:spTree>
    <p:extLst>
      <p:ext uri="{BB962C8B-B14F-4D97-AF65-F5344CB8AC3E}">
        <p14:creationId xmlns:p14="http://schemas.microsoft.com/office/powerpoint/2010/main" val="13256322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And also...</a:t>
            </a:r>
            <a:endParaRPr lang="en-US" b="1" dirty="0" smtClean="0">
              <a:solidFill>
                <a:schemeClr val="tx2">
                  <a:lumMod val="60000"/>
                  <a:lumOff val="40000"/>
                </a:schemeClr>
              </a:solidFill>
            </a:endParaRPr>
          </a:p>
          <a:p>
            <a:endParaRPr lang="en-US" b="1" dirty="0"/>
          </a:p>
        </p:txBody>
      </p:sp>
      <p:sp>
        <p:nvSpPr>
          <p:cNvPr id="14"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58</a:t>
            </a:fld>
            <a:endParaRPr lang="en-US" dirty="0"/>
          </a:p>
        </p:txBody>
      </p:sp>
      <p:pic>
        <p:nvPicPr>
          <p:cNvPr id="2" name="Picture 1"/>
          <p:cNvPicPr>
            <a:picLocks noChangeAspect="1"/>
          </p:cNvPicPr>
          <p:nvPr/>
        </p:nvPicPr>
        <p:blipFill>
          <a:blip r:embed="rId2"/>
          <a:stretch>
            <a:fillRect/>
          </a:stretch>
        </p:blipFill>
        <p:spPr>
          <a:xfrm>
            <a:off x="1206500" y="1193800"/>
            <a:ext cx="6718300" cy="4457700"/>
          </a:xfrm>
          <a:prstGeom prst="rect">
            <a:avLst/>
          </a:prstGeom>
        </p:spPr>
      </p:pic>
    </p:spTree>
    <p:extLst>
      <p:ext uri="{BB962C8B-B14F-4D97-AF65-F5344CB8AC3E}">
        <p14:creationId xmlns:p14="http://schemas.microsoft.com/office/powerpoint/2010/main" val="2165658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031" y="5735445"/>
            <a:ext cx="8254545" cy="630942"/>
          </a:xfrm>
          <a:prstGeom prst="rect">
            <a:avLst/>
          </a:prstGeom>
          <a:noFill/>
        </p:spPr>
        <p:txBody>
          <a:bodyPr wrap="square" rtlCol="0">
            <a:spAutoFit/>
          </a:bodyPr>
          <a:lstStyle/>
          <a:p>
            <a:r>
              <a:rPr lang="en-US" sz="3500" b="1" dirty="0" smtClean="0">
                <a:solidFill>
                  <a:schemeClr val="tx2">
                    <a:lumMod val="60000"/>
                    <a:lumOff val="40000"/>
                  </a:schemeClr>
                </a:solidFill>
              </a:rPr>
              <a:t>Where we’re going.</a:t>
            </a:r>
            <a:endParaRPr lang="en-US" sz="3500" b="1" dirty="0">
              <a:solidFill>
                <a:schemeClr val="tx2">
                  <a:lumMod val="60000"/>
                  <a:lumOff val="40000"/>
                </a:schemeClr>
              </a:solidFill>
            </a:endParaRPr>
          </a:p>
        </p:txBody>
      </p:sp>
    </p:spTree>
    <p:extLst>
      <p:ext uri="{BB962C8B-B14F-4D97-AF65-F5344CB8AC3E}">
        <p14:creationId xmlns:p14="http://schemas.microsoft.com/office/powerpoint/2010/main" val="2575777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0" name="Picture 1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1" name="Picture 1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1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1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4" name="Picture 1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1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6" name="Picture 1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7" name="Picture 1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8" name="Picture 1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9" name="Picture 1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0" name="Picture 1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1" name="Picture 1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2" name="Picture 19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3" name="Picture 2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4" name="Picture 2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5" name="Picture 2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6" name="Picture 2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7" name="Picture 2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8" name="Picture 2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9" name="Picture 2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0" name="Picture 2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1" name="Picture 2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2" name="Picture 2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3" name="Picture 2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4" name="Picture 2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5" name="Picture 2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6" name="Picture 2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7" name="Picture 2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8" name="Picture 2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59" name="Picture 2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0" name="Picture 2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1" name="Picture 2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2" name="Picture 22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3" name="Picture 2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4" name="Picture 2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5" name="Picture 2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6" name="Picture 2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7" name="Picture 2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8" name="Picture 2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69" name="Picture 23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0" name="Picture 23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1" name="Picture 2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2" name="Picture 2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2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2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5" name="Picture 2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6" name="Picture 2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7" name="Picture 24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8" name="Picture 24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2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0" name="Picture 2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1" name="Picture 24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2" name="Picture 24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3" name="Picture 24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4" name="Picture 24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5" name="Picture 24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6" name="Picture 25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7" name="Picture 25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8" name="Picture 25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89" name="Picture 25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0" name="Picture 25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1" name="Picture 25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2" name="Picture 25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3" name="Picture 25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4" name="Picture 25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5" name="Picture 26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6"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7" name="Picture 26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8" name="Picture 26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99" name="Picture 26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0" name="Picture 26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1" name="Picture 26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2" name="Picture 26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3" name="Picture 26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4" name="Picture 27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5" name="Picture 27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6" name="Picture 27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7" name="Picture 27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8" name="Picture 27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09" name="Picture 27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0" name="Picture 27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1" name="Picture 27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2" name="Picture 2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3" name="Picture 2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4" name="Picture 2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5" name="Picture 2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6" name="Picture 2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7" name="Picture 2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8" name="Picture 2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19" name="Picture 2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0" name="Picture 2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1" name="Picture 2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2" name="Picture 2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3" name="Picture 2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4" name="Picture 2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5" name="Picture 2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6" name="Picture 2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7" name="Picture 2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8" name="Picture 2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29" name="Picture 2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0" name="Picture 29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1" name="Picture 3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2" name="Picture 3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3" name="Picture 3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4" name="Picture 3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5" name="Picture 3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6" name="Picture 3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7" name="Picture 3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8" name="Picture 3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39" name="Picture 3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0" name="Picture 3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1" name="Picture 3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2" name="Picture 3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3" name="Picture 3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4" name="Picture 3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5" name="Picture 3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6" name="Picture 3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7" name="Picture 3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8" name="Picture 3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49" name="Picture 3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0" name="Picture 322"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1" name="Picture 3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2" name="Picture 3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892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3" name="Picture 3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35020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4" name="Picture 3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111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5" name="Picture 3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6" name="Picture 3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7" name="Picture 3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8" name="Picture 33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59" name="Picture 33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0" name="Picture 3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1" name="Picture 3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2" name="Picture 3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3" name="Picture 3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4" name="Picture 3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5" name="Picture 3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6" name="Picture 34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7" name="Picture 34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8" name="Picture 3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69" name="Picture 34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0" name="Picture 35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1" name="Picture 3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2" name="Picture 358"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3" name="Picture 35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4" name="Picture 3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5" name="Picture 36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6" name="Picture 36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7" name="Picture 37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1675"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8" name="Picture 3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675"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79" name="Picture 17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0" name="Picture 1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1" name="Picture 1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2" name="Picture 1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3" name="Picture 1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4" name="Picture 18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5" name="Picture 1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6" name="Picture 19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7" name="Picture 2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8" name="Picture 2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89" name="Picture 2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0" name="Picture 2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1" name="Picture 2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2" name="Picture 2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3" name="Picture 2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4" name="Picture 2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5" name="Picture 27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6" name="Picture 28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7" name="Picture 29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8" name="Picture 3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099" name="Picture 3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100" name="Picture 3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101" name="Picture 32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102" name="Picture 3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103" name="Picture 3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104" name="Picture 3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82168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a:t>
            </a:r>
            <a:r>
              <a:rPr lang="en-US" sz="3800" b="1" smtClean="0">
                <a:solidFill>
                  <a:schemeClr val="tx2">
                    <a:lumMod val="60000"/>
                    <a:lumOff val="40000"/>
                  </a:schemeClr>
                </a:solidFill>
              </a:rPr>
              <a:t> Where we’re going.</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7F7F7F"/>
                </a:solidFill>
              </a:rPr>
              <a:t>1. </a:t>
            </a:r>
            <a:r>
              <a:rPr lang="en-US" dirty="0" smtClean="0">
                <a:solidFill>
                  <a:schemeClr val="tx1"/>
                </a:solidFill>
              </a:rPr>
              <a:t>Reinvigorating the institutional, fiscal, and functional </a:t>
            </a:r>
            <a:r>
              <a:rPr lang="en-US" b="1" dirty="0" smtClean="0">
                <a:solidFill>
                  <a:srgbClr val="558ED5"/>
                </a:solidFill>
              </a:rPr>
              <a:t>base of public health </a:t>
            </a:r>
            <a:r>
              <a:rPr lang="en-US" dirty="0" smtClean="0">
                <a:solidFill>
                  <a:schemeClr val="tx1"/>
                </a:solidFill>
              </a:rPr>
              <a:t>for the future.</a:t>
            </a:r>
          </a:p>
          <a:p>
            <a:pPr algn="l"/>
            <a:endParaRPr lang="en-US" sz="1000" dirty="0" smtClean="0">
              <a:solidFill>
                <a:srgbClr val="7F7F7F"/>
              </a:solidFill>
            </a:endParaRPr>
          </a:p>
          <a:p>
            <a:pPr algn="l"/>
            <a:r>
              <a:rPr lang="en-US" dirty="0" smtClean="0">
                <a:solidFill>
                  <a:srgbClr val="FFFFFF"/>
                </a:solidFill>
              </a:rPr>
              <a:t>2. Moving public health into the </a:t>
            </a:r>
            <a:r>
              <a:rPr lang="en-US" b="1" dirty="0" smtClean="0">
                <a:solidFill>
                  <a:srgbClr val="FFFFFF"/>
                </a:solidFill>
              </a:rPr>
              <a:t>neighborhoods </a:t>
            </a:r>
            <a:r>
              <a:rPr lang="en-US" dirty="0" smtClean="0">
                <a:solidFill>
                  <a:srgbClr val="FFFFFF"/>
                </a:solidFill>
              </a:rPr>
              <a:t>where Detroiters live, work, and play.</a:t>
            </a:r>
          </a:p>
          <a:p>
            <a:pPr algn="l"/>
            <a:endParaRPr lang="en-US" sz="1400" dirty="0" smtClean="0">
              <a:solidFill>
                <a:srgbClr val="FFFFFF"/>
              </a:solidFill>
            </a:endParaRPr>
          </a:p>
          <a:p>
            <a:pPr algn="l"/>
            <a:r>
              <a:rPr lang="en-US" dirty="0" smtClean="0">
                <a:solidFill>
                  <a:srgbClr val="FFFFFF"/>
                </a:solidFill>
              </a:rPr>
              <a:t>3. Reframing Motown: from the example of the health consequences of urban decay to an example of </a:t>
            </a:r>
            <a:r>
              <a:rPr lang="en-US" b="1" dirty="0" smtClean="0">
                <a:solidFill>
                  <a:srgbClr val="FFFFFF"/>
                </a:solidFill>
              </a:rPr>
              <a:t>‘public health 2.0’: innovative, forward looking public health policy</a:t>
            </a:r>
            <a:r>
              <a:rPr lang="en-US" dirty="0" smtClean="0">
                <a:solidFill>
                  <a:srgbClr val="FFFFFF"/>
                </a:solidFill>
              </a:rPr>
              <a:t>.</a:t>
            </a: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1406447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AFB812-B8AC-6B49-92CA-03241F200384}" type="slidenum">
              <a:rPr lang="en-US" smtClean="0"/>
              <a:t>61</a:t>
            </a:fld>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216" r="8416" b="11355"/>
          <a:stretch/>
        </p:blipFill>
        <p:spPr>
          <a:xfrm>
            <a:off x="516467" y="1417637"/>
            <a:ext cx="8582378" cy="4486451"/>
          </a:xfrm>
          <a:prstGeom prst="rect">
            <a:avLst/>
          </a:prstGeom>
        </p:spPr>
      </p:pic>
      <p:sp>
        <p:nvSpPr>
          <p:cNvPr id="5" name="Subtitle 2"/>
          <p:cNvSpPr txBox="1">
            <a:spLocks/>
          </p:cNvSpPr>
          <p:nvPr/>
        </p:nvSpPr>
        <p:spPr>
          <a:xfrm>
            <a:off x="-176399" y="-317541"/>
            <a:ext cx="9275243" cy="271036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smtClean="0"/>
              <a:t>  </a:t>
            </a:r>
          </a:p>
          <a:p>
            <a:pPr marL="0" indent="0">
              <a:buNone/>
            </a:pPr>
            <a:r>
              <a:rPr lang="en-US" sz="3800" b="1" dirty="0" smtClean="0">
                <a:solidFill>
                  <a:schemeClr val="tx2">
                    <a:lumMod val="60000"/>
                    <a:lumOff val="40000"/>
                  </a:schemeClr>
                </a:solidFill>
              </a:rPr>
              <a:t>	Public health 	general fund dollars/person.</a:t>
            </a:r>
            <a:endParaRPr lang="en-US" b="1" dirty="0" smtClean="0">
              <a:solidFill>
                <a:schemeClr val="tx2">
                  <a:lumMod val="60000"/>
                  <a:lumOff val="40000"/>
                </a:schemeClr>
              </a:solidFill>
            </a:endParaRPr>
          </a:p>
          <a:p>
            <a:endParaRPr lang="en-US" b="1" dirty="0"/>
          </a:p>
        </p:txBody>
      </p:sp>
    </p:spTree>
    <p:extLst>
      <p:ext uri="{BB962C8B-B14F-4D97-AF65-F5344CB8AC3E}">
        <p14:creationId xmlns:p14="http://schemas.microsoft.com/office/powerpoint/2010/main" val="421073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Where we’re going.</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7F7F7F"/>
                </a:solidFill>
              </a:rPr>
              <a:t>1. </a:t>
            </a:r>
            <a:r>
              <a:rPr lang="en-US" dirty="0" smtClean="0">
                <a:solidFill>
                  <a:schemeClr val="tx1"/>
                </a:solidFill>
              </a:rPr>
              <a:t>Reinvigorating the institutional, fiscal, and functional </a:t>
            </a:r>
            <a:r>
              <a:rPr lang="en-US" b="1" dirty="0" smtClean="0">
                <a:solidFill>
                  <a:srgbClr val="558ED5"/>
                </a:solidFill>
              </a:rPr>
              <a:t>base of public health </a:t>
            </a:r>
            <a:r>
              <a:rPr lang="en-US" dirty="0" smtClean="0">
                <a:solidFill>
                  <a:schemeClr val="tx1"/>
                </a:solidFill>
              </a:rPr>
              <a:t>for the future.</a:t>
            </a:r>
          </a:p>
          <a:p>
            <a:pPr algn="l"/>
            <a:endParaRPr lang="en-US" sz="1000" dirty="0" smtClean="0">
              <a:solidFill>
                <a:srgbClr val="7F7F7F"/>
              </a:solidFill>
            </a:endParaRPr>
          </a:p>
          <a:p>
            <a:pPr algn="l"/>
            <a:r>
              <a:rPr lang="en-US" dirty="0" smtClean="0">
                <a:solidFill>
                  <a:srgbClr val="7F7F7F"/>
                </a:solidFill>
              </a:rPr>
              <a:t>2. </a:t>
            </a:r>
            <a:r>
              <a:rPr lang="en-US" dirty="0" smtClean="0">
                <a:solidFill>
                  <a:srgbClr val="000000"/>
                </a:solidFill>
              </a:rPr>
              <a:t>Moving public health into the </a:t>
            </a:r>
            <a:r>
              <a:rPr lang="en-US" b="1" dirty="0" smtClean="0">
                <a:solidFill>
                  <a:srgbClr val="558ED5"/>
                </a:solidFill>
              </a:rPr>
              <a:t>neighborhoods </a:t>
            </a:r>
            <a:r>
              <a:rPr lang="en-US" dirty="0" smtClean="0">
                <a:solidFill>
                  <a:schemeClr val="tx1"/>
                </a:solidFill>
              </a:rPr>
              <a:t>where Detroiters live, learn, work, and play.</a:t>
            </a:r>
            <a:endParaRPr lang="en-US" dirty="0" smtClean="0">
              <a:solidFill>
                <a:srgbClr val="558ED5"/>
              </a:solidFill>
            </a:endParaRPr>
          </a:p>
          <a:p>
            <a:pPr algn="l"/>
            <a:endParaRPr lang="en-US" sz="1400" dirty="0" smtClean="0">
              <a:solidFill>
                <a:srgbClr val="7F7F7F"/>
              </a:solidFill>
            </a:endParaRPr>
          </a:p>
          <a:p>
            <a:pPr algn="l"/>
            <a:r>
              <a:rPr lang="en-US" dirty="0" smtClean="0">
                <a:solidFill>
                  <a:srgbClr val="FFFFFF"/>
                </a:solidFill>
              </a:rPr>
              <a:t>3. Reframing Motown: from the example of the health consequences of urban decay to an example of </a:t>
            </a:r>
            <a:r>
              <a:rPr lang="en-US" b="1" dirty="0" smtClean="0">
                <a:solidFill>
                  <a:srgbClr val="FFFFFF"/>
                </a:solidFill>
              </a:rPr>
              <a:t>‘public health 2.0’: innovative, forward looking public health policy</a:t>
            </a:r>
            <a:r>
              <a:rPr lang="en-US" dirty="0" smtClean="0">
                <a:solidFill>
                  <a:srgbClr val="FFFFFF"/>
                </a:solidFill>
              </a:rPr>
              <a:t>.</a:t>
            </a: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3577289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Where we’re going.</a:t>
            </a:r>
            <a:endParaRPr lang="en-US" b="1" dirty="0" smtClean="0">
              <a:solidFill>
                <a:schemeClr val="tx2">
                  <a:lumMod val="60000"/>
                  <a:lumOff val="40000"/>
                </a:schemeClr>
              </a:solidFill>
            </a:endParaRPr>
          </a:p>
          <a:p>
            <a:endParaRPr lang="en-US" b="1" dirty="0"/>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rgbClr val="7F7F7F"/>
                </a:solidFill>
              </a:rPr>
              <a:t>1. </a:t>
            </a:r>
            <a:r>
              <a:rPr lang="en-US" dirty="0" smtClean="0">
                <a:solidFill>
                  <a:schemeClr val="tx1"/>
                </a:solidFill>
              </a:rPr>
              <a:t>Reinvigorating the institutional, fiscal, and functional </a:t>
            </a:r>
            <a:r>
              <a:rPr lang="en-US" b="1" dirty="0" smtClean="0">
                <a:solidFill>
                  <a:srgbClr val="558ED5"/>
                </a:solidFill>
              </a:rPr>
              <a:t>base of public health </a:t>
            </a:r>
            <a:r>
              <a:rPr lang="en-US" dirty="0" smtClean="0">
                <a:solidFill>
                  <a:schemeClr val="tx1"/>
                </a:solidFill>
              </a:rPr>
              <a:t>for the future.</a:t>
            </a:r>
          </a:p>
          <a:p>
            <a:pPr algn="l"/>
            <a:endParaRPr lang="en-US" sz="1000" dirty="0" smtClean="0">
              <a:solidFill>
                <a:srgbClr val="7F7F7F"/>
              </a:solidFill>
            </a:endParaRPr>
          </a:p>
          <a:p>
            <a:pPr algn="l"/>
            <a:r>
              <a:rPr lang="en-US" dirty="0" smtClean="0">
                <a:solidFill>
                  <a:srgbClr val="7F7F7F"/>
                </a:solidFill>
              </a:rPr>
              <a:t>2. </a:t>
            </a:r>
            <a:r>
              <a:rPr lang="en-US" dirty="0" smtClean="0">
                <a:solidFill>
                  <a:srgbClr val="000000"/>
                </a:solidFill>
              </a:rPr>
              <a:t>Moving public health into the </a:t>
            </a:r>
            <a:r>
              <a:rPr lang="en-US" b="1" dirty="0" smtClean="0">
                <a:solidFill>
                  <a:srgbClr val="558ED5"/>
                </a:solidFill>
              </a:rPr>
              <a:t>neighborhoods </a:t>
            </a:r>
            <a:r>
              <a:rPr lang="en-US" dirty="0" smtClean="0">
                <a:solidFill>
                  <a:schemeClr val="tx1"/>
                </a:solidFill>
              </a:rPr>
              <a:t>where Detroiters live, learn, work, and play.</a:t>
            </a:r>
            <a:endParaRPr lang="en-US" dirty="0" smtClean="0">
              <a:solidFill>
                <a:srgbClr val="558ED5"/>
              </a:solidFill>
            </a:endParaRPr>
          </a:p>
          <a:p>
            <a:pPr algn="l"/>
            <a:endParaRPr lang="en-US" sz="1400" dirty="0" smtClean="0">
              <a:solidFill>
                <a:srgbClr val="7F7F7F"/>
              </a:solidFill>
            </a:endParaRPr>
          </a:p>
          <a:p>
            <a:pPr algn="l"/>
            <a:r>
              <a:rPr lang="en-US" dirty="0" smtClean="0">
                <a:solidFill>
                  <a:srgbClr val="7F7F7F"/>
                </a:solidFill>
              </a:rPr>
              <a:t>3. </a:t>
            </a:r>
            <a:r>
              <a:rPr lang="en-US" dirty="0" smtClean="0">
                <a:solidFill>
                  <a:srgbClr val="000000"/>
                </a:solidFill>
              </a:rPr>
              <a:t>Reframing Motown: from the example of the health consequences of urban decay to an example of </a:t>
            </a:r>
            <a:r>
              <a:rPr lang="en-US" b="1" dirty="0" smtClean="0">
                <a:solidFill>
                  <a:schemeClr val="tx2">
                    <a:lumMod val="60000"/>
                    <a:lumOff val="40000"/>
                  </a:schemeClr>
                </a:solidFill>
              </a:rPr>
              <a:t>‘public health 3.0’: </a:t>
            </a:r>
            <a:r>
              <a:rPr lang="en-US" b="1" dirty="0" smtClean="0">
                <a:solidFill>
                  <a:srgbClr val="558ED5"/>
                </a:solidFill>
              </a:rPr>
              <a:t>innovative, forward looking public health policy</a:t>
            </a:r>
            <a:r>
              <a:rPr lang="en-US" dirty="0" smtClean="0">
                <a:solidFill>
                  <a:srgbClr val="000000"/>
                </a:solidFill>
              </a:rPr>
              <a:t>.</a:t>
            </a:r>
          </a:p>
          <a:p>
            <a:endParaRPr lang="en-US" dirty="0" smtClean="0">
              <a:solidFill>
                <a:srgbClr val="7F7F7F"/>
              </a:solidFill>
            </a:endParaRPr>
          </a:p>
          <a:p>
            <a:endParaRPr lang="en-US" dirty="0" smtClean="0">
              <a:solidFill>
                <a:schemeClr val="bg1">
                  <a:lumMod val="50000"/>
                </a:schemeClr>
              </a:solidFill>
            </a:endParaRPr>
          </a:p>
          <a:p>
            <a:endParaRPr lang="en-US" dirty="0" smtClean="0">
              <a:solidFill>
                <a:schemeClr val="bg1">
                  <a:lumMod val="50000"/>
                </a:schemeClr>
              </a:solidFill>
            </a:endParaRPr>
          </a:p>
          <a:p>
            <a:endParaRPr lang="en-US" dirty="0"/>
          </a:p>
        </p:txBody>
      </p:sp>
    </p:spTree>
    <p:extLst>
      <p:ext uri="{BB962C8B-B14F-4D97-AF65-F5344CB8AC3E}">
        <p14:creationId xmlns:p14="http://schemas.microsoft.com/office/powerpoint/2010/main" val="8276009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032" y="5735445"/>
            <a:ext cx="7690926" cy="630942"/>
          </a:xfrm>
          <a:prstGeom prst="rect">
            <a:avLst/>
          </a:prstGeom>
          <a:noFill/>
        </p:spPr>
        <p:txBody>
          <a:bodyPr wrap="square" rtlCol="0">
            <a:spAutoFit/>
          </a:bodyPr>
          <a:lstStyle/>
          <a:p>
            <a:r>
              <a:rPr lang="en-US" sz="3500" b="1" dirty="0" smtClean="0">
                <a:solidFill>
                  <a:schemeClr val="tx2">
                    <a:lumMod val="60000"/>
                    <a:lumOff val="40000"/>
                  </a:schemeClr>
                </a:solidFill>
              </a:rPr>
              <a:t>How we’ll get there.</a:t>
            </a:r>
            <a:endParaRPr lang="en-US" sz="3500" b="1" dirty="0">
              <a:solidFill>
                <a:schemeClr val="tx2">
                  <a:lumMod val="60000"/>
                  <a:lumOff val="40000"/>
                </a:schemeClr>
              </a:solidFill>
            </a:endParaRPr>
          </a:p>
        </p:txBody>
      </p:sp>
    </p:spTree>
    <p:extLst>
      <p:ext uri="{BB962C8B-B14F-4D97-AF65-F5344CB8AC3E}">
        <p14:creationId xmlns:p14="http://schemas.microsoft.com/office/powerpoint/2010/main" val="17866236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A culture of excellence.</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856041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3426" y="2967964"/>
            <a:ext cx="8050411" cy="630942"/>
          </a:xfrm>
          <a:prstGeom prst="rect">
            <a:avLst/>
          </a:prstGeom>
          <a:noFill/>
        </p:spPr>
        <p:txBody>
          <a:bodyPr wrap="square" rtlCol="0">
            <a:spAutoFit/>
          </a:bodyPr>
          <a:lstStyle/>
          <a:p>
            <a:r>
              <a:rPr lang="en-US" sz="3500" b="1" dirty="0" smtClean="0">
                <a:solidFill>
                  <a:srgbClr val="000000"/>
                </a:solidFill>
              </a:rPr>
              <a:t>Accountable. Transparent. Collaborative.</a:t>
            </a:r>
            <a:endParaRPr lang="en-US" sz="3500" b="1" dirty="0">
              <a:solidFill>
                <a:srgbClr val="000000"/>
              </a:solidFill>
            </a:endParaRPr>
          </a:p>
        </p:txBody>
      </p:sp>
      <p:sp>
        <p:nvSpPr>
          <p:cNvPr id="3"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A culture of excellence.</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3941791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731520" indent="-571500">
              <a:defRPr/>
            </a:pPr>
            <a:r>
              <a:rPr lang="en-US" sz="3600" dirty="0" smtClean="0">
                <a:solidFill>
                  <a:srgbClr val="FFFFFF"/>
                </a:solidFill>
              </a:rPr>
              <a:t>Yoking our programs to data</a:t>
            </a:r>
          </a:p>
          <a:p>
            <a:pPr marL="731520" indent="-571500">
              <a:defRPr/>
            </a:pPr>
            <a:r>
              <a:rPr lang="en-US" sz="3600" dirty="0" smtClean="0">
                <a:solidFill>
                  <a:srgbClr val="FFFFFF"/>
                </a:solidFill>
              </a:rPr>
              <a:t>Improving our organizational structure</a:t>
            </a:r>
          </a:p>
          <a:p>
            <a:pPr marL="731520" indent="-571500">
              <a:defRPr/>
            </a:pPr>
            <a:r>
              <a:rPr lang="en-US" sz="3600" dirty="0" smtClean="0">
                <a:solidFill>
                  <a:srgbClr val="FFFFFF"/>
                </a:solidFill>
              </a:rPr>
              <a:t>Committing ourselves to feedback, adaptation, continual improvement</a:t>
            </a:r>
          </a:p>
          <a:p>
            <a:pPr marL="731520" indent="-571500">
              <a:defRPr/>
            </a:pPr>
            <a:r>
              <a:rPr lang="en-US" sz="3600" dirty="0" smtClean="0">
                <a:solidFill>
                  <a:srgbClr val="FFFFFF"/>
                </a:solidFill>
              </a:rPr>
              <a:t>Communication – internal and external</a:t>
            </a:r>
          </a:p>
          <a:p>
            <a:pPr marL="731520" indent="-571500">
              <a:defRPr/>
            </a:pPr>
            <a:r>
              <a:rPr lang="en-US" sz="3600" dirty="0" smtClean="0">
                <a:solidFill>
                  <a:srgbClr val="FFFFFF"/>
                </a:solidFill>
              </a:rPr>
              <a:t>Focusing on our customer</a:t>
            </a: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39830193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000000"/>
                </a:solidFill>
              </a:rPr>
              <a:t>A coherent organizational structure</a:t>
            </a:r>
          </a:p>
          <a:p>
            <a:pPr marL="731520" indent="-571500">
              <a:defRPr/>
            </a:pPr>
            <a:r>
              <a:rPr lang="en-US" sz="3600" dirty="0"/>
              <a:t>Yoking our programs to data</a:t>
            </a:r>
          </a:p>
          <a:p>
            <a:pPr marL="731520" indent="-571500">
              <a:defRPr/>
            </a:pPr>
            <a:r>
              <a:rPr lang="en-US" sz="3600" dirty="0" smtClean="0">
                <a:solidFill>
                  <a:srgbClr val="000000"/>
                </a:solidFill>
              </a:rPr>
              <a:t>Committing ourselves to feedback, adaptation, continual improvement</a:t>
            </a:r>
          </a:p>
          <a:p>
            <a:pPr marL="731520" indent="-571500">
              <a:defRPr/>
            </a:pPr>
            <a:r>
              <a:rPr lang="en-US" sz="3600" dirty="0" smtClean="0">
                <a:solidFill>
                  <a:srgbClr val="000000"/>
                </a:solidFill>
              </a:rPr>
              <a:t>Communicating</a:t>
            </a:r>
          </a:p>
          <a:p>
            <a:pPr marL="731520" indent="-571500">
              <a:defRPr/>
            </a:pPr>
            <a:r>
              <a:rPr lang="en-US" sz="3600" dirty="0" smtClean="0">
                <a:solidFill>
                  <a:srgbClr val="000000"/>
                </a:solidFill>
              </a:rPr>
              <a:t>Pulsing with the community</a:t>
            </a:r>
          </a:p>
          <a:p>
            <a:pPr marL="731520" indent="-571500">
              <a:defRPr/>
            </a:pPr>
            <a:r>
              <a:rPr lang="en-US" sz="3600" dirty="0" smtClean="0">
                <a:solidFill>
                  <a:srgbClr val="000000"/>
                </a:solidFill>
              </a:rPr>
              <a:t>Deep innovation</a:t>
            </a:r>
          </a:p>
          <a:p>
            <a:pPr marL="731520" indent="-571500">
              <a:defRPr/>
            </a:pPr>
            <a:r>
              <a:rPr lang="en-US" sz="3600" dirty="0"/>
              <a:t>Building on momentum</a:t>
            </a:r>
          </a:p>
          <a:p>
            <a:pPr marL="731520" indent="-571500">
              <a:defRPr/>
            </a:pPr>
            <a:r>
              <a:rPr lang="en-US" sz="3600" dirty="0" smtClean="0">
                <a:solidFill>
                  <a:srgbClr val="000000"/>
                </a:solidFill>
              </a:rPr>
              <a:t>Working together</a:t>
            </a:r>
          </a:p>
          <a:p>
            <a:pPr marL="731520" indent="-571500">
              <a:defRPr/>
            </a:pPr>
            <a:endParaRPr lang="en-US" sz="3600" dirty="0" smtClean="0">
              <a:solidFill>
                <a:srgbClr val="000000"/>
              </a:solidFill>
            </a:endParaRP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12856696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000000"/>
                </a:solidFill>
              </a:rPr>
              <a:t>A coherent organizational structure</a:t>
            </a:r>
          </a:p>
          <a:p>
            <a:pPr marL="731520" indent="-571500">
              <a:defRPr/>
            </a:pPr>
            <a:r>
              <a:rPr lang="en-US" sz="3600" dirty="0">
                <a:solidFill>
                  <a:srgbClr val="7F7F7F"/>
                </a:solidFill>
              </a:rPr>
              <a:t>Yoking our programs to data</a:t>
            </a:r>
          </a:p>
          <a:p>
            <a:pPr marL="731520" indent="-571500">
              <a:defRPr/>
            </a:pPr>
            <a:r>
              <a:rPr lang="en-US" sz="3600" dirty="0" smtClean="0">
                <a:solidFill>
                  <a:srgbClr val="7F7F7F"/>
                </a:solidFill>
              </a:rPr>
              <a:t>Committing ourselves to feedback, adaptation, continual improvement</a:t>
            </a:r>
          </a:p>
          <a:p>
            <a:pPr marL="731520" indent="-571500">
              <a:defRPr/>
            </a:pPr>
            <a:r>
              <a:rPr lang="en-US" sz="3600" dirty="0" smtClean="0">
                <a:solidFill>
                  <a:srgbClr val="7F7F7F"/>
                </a:solidFill>
              </a:rPr>
              <a:t>Communicating</a:t>
            </a:r>
          </a:p>
          <a:p>
            <a:pPr marL="731520" indent="-571500">
              <a:defRPr/>
            </a:pPr>
            <a:r>
              <a:rPr lang="en-US" sz="3600" dirty="0" smtClean="0">
                <a:solidFill>
                  <a:srgbClr val="7F7F7F"/>
                </a:solidFill>
              </a:rPr>
              <a:t>Pulsing with the community</a:t>
            </a:r>
          </a:p>
          <a:p>
            <a:pPr marL="731520" indent="-571500">
              <a:defRPr/>
            </a:pPr>
            <a:r>
              <a:rPr lang="en-US" sz="3600" dirty="0" smtClean="0">
                <a:solidFill>
                  <a:srgbClr val="7F7F7F"/>
                </a:solidFill>
              </a:rPr>
              <a:t>Deep innovation</a:t>
            </a:r>
          </a:p>
          <a:p>
            <a:pPr marL="731520" indent="-571500">
              <a:defRPr/>
            </a:pPr>
            <a:r>
              <a:rPr lang="en-US" sz="3600" dirty="0">
                <a:solidFill>
                  <a:srgbClr val="7F7F7F"/>
                </a:solidFill>
              </a:rPr>
              <a:t>Building on momentum</a:t>
            </a:r>
          </a:p>
          <a:p>
            <a:pPr marL="731520" indent="-571500">
              <a:defRPr/>
            </a:pPr>
            <a:r>
              <a:rPr lang="en-US" sz="3600" dirty="0" smtClean="0">
                <a:solidFill>
                  <a:srgbClr val="7F7F7F"/>
                </a:solidFill>
              </a:rPr>
              <a:t>Working together</a:t>
            </a: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2294253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4" name="Picture 1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5" name="Picture 1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1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1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1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9" name="Picture 1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0" name="Picture 1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1" name="Picture 1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2" name="Picture 1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3" name="Picture 1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4" name="Picture 19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5" name="Picture 1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6" name="Picture 19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7" name="Picture 2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8" name="Picture 2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69" name="Picture 2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0" name="Picture 20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1" name="Picture 2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2" name="Picture 20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3" name="Picture 2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4" name="Picture 2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5" name="Picture 2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6" name="Picture 2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7" name="Picture 2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8" name="Picture 2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79" name="Picture 2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0" name="Picture 2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1" name="Picture 2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2" name="Picture 2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3" name="Picture 21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4" name="Picture 2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5" name="Picture 2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6" name="Picture 2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7" name="Picture 2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8" name="Picture 2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89" name="Picture 2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0" name="Picture 2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1" name="Picture 22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2" name="Picture 2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3" name="Picture 23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4" name="Picture 23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5" name="Picture 2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6" name="Picture 2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7" name="Picture 2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8" name="Picture 2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99" name="Picture 2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0" name="Picture 2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1" name="Picture 24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2" name="Picture 24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3" name="Picture 24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4" name="Picture 2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5" name="Picture 24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6" name="Picture 24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7" name="Picture 24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8" name="Picture 24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09" name="Picture 24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0" name="Picture 25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1" name="Picture 25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2" name="Picture 25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3" name="Picture 25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4" name="Picture 25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5" name="Picture 25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6" name="Picture 25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7" name="Picture 25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8" name="Picture 25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19" name="Picture 26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0" name="Picture 26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1" name="Picture 26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2" name="Picture 26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3" name="Picture 26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4" name="Picture 26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5" name="Picture 26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6" name="Picture 26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7" name="Picture 26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8" name="Picture 27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29" name="Picture 27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0" name="Picture 27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1" name="Picture 27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2" name="Picture 27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3" name="Picture 27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4" name="Picture 27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5" name="Picture 27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6" name="Picture 27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7" name="Picture 2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8" name="Picture 2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39" name="Picture 2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0" name="Picture 2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1" name="Picture 2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2" name="Picture 2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3" name="Picture 2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4" name="Picture 2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5" name="Picture 28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6" name="Picture 2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7" name="Picture 2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8" name="Picture 2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49" name="Picture 2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0" name="Picture 295"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1" name="Picture 2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2" name="Picture 2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3" name="Picture 2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4" name="Picture 29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5" name="Picture 30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6" name="Picture 3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7" name="Picture 3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8" name="Picture 3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59" name="Picture 3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0" name="Picture 3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1" name="Picture 3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2" name="Picture 3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3" name="Picture 3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4" name="Picture 3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5" name="Picture 31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6" name="Picture 3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7" name="Picture 3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8" name="Picture 3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69" name="Picture 31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0" name="Picture 3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1" name="Picture 3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2" name="Picture 3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3" name="Picture 32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4" name="Picture 32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5" name="Picture 32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6" name="Picture 3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892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7" name="Picture 3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35020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8" name="Picture 3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111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79" name="Picture 32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0" name="Picture 32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1" name="Picture 3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2" name="Picture 33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3" name="Picture 33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4" name="Picture 3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5" name="Picture 3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6" name="Picture 3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7" name="Picture 3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8" name="Picture 3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89" name="Picture 3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0" name="Picture 34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1" name="Picture 34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2" name="Picture 3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3" name="Picture 34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4" name="Picture 35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5" name="Picture 3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6" name="Picture 35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7" name="Picture 35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8" name="Picture 3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099" name="Picture 36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0" name="Picture 36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1" name="Picture 37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1675"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2" name="Picture 3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675"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3" name="Picture 17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4" name="Picture 1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5" name="Picture 1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6" name="Picture 1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7" name="Picture 1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8" name="Picture 1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09" name="Picture 1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0" name="Picture 1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1" name="Picture 2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2" name="Picture 2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3" name="Picture 2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4" name="Picture 2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5" name="Picture 2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6" name="Picture 2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7" name="Picture 2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8" name="Picture 2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19" name="Picture 27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0" name="Picture 28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1" name="Picture 293"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2" name="Picture 3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3" name="Picture 3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4" name="Picture 3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5" name="Picture 32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6" name="Picture 33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7" name="Picture 34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128" name="Picture 3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129" name="Title 229"/>
          <p:cNvSpPr>
            <a:spLocks noGrp="1"/>
          </p:cNvSpPr>
          <p:nvPr>
            <p:ph type="title"/>
          </p:nvPr>
        </p:nvSpPr>
        <p:spPr bwMode="auto">
          <a:xfrm>
            <a:off x="631438" y="239121"/>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a:latin typeface="Calibri" charset="0"/>
                <a:ea typeface="ＭＳ Ｐゴシック" charset="0"/>
                <a:cs typeface="ＭＳ Ｐゴシック" charset="0"/>
              </a:rPr>
              <a:t>Some </a:t>
            </a:r>
            <a:r>
              <a:rPr lang="en-US" sz="3200" dirty="0" smtClean="0">
                <a:latin typeface="Calibri" charset="0"/>
                <a:ea typeface="ＭＳ Ｐゴシック" charset="0"/>
                <a:cs typeface="ＭＳ Ｐゴシック" charset="0"/>
              </a:rPr>
              <a:t>are “high risk”</a:t>
            </a:r>
            <a:endParaRPr lang="en-US" sz="3200" dirty="0">
              <a:latin typeface="Calibri" charset="0"/>
              <a:ea typeface="ＭＳ Ｐゴシック" charset="0"/>
              <a:cs typeface="ＭＳ Ｐゴシック" charset="0"/>
            </a:endParaRPr>
          </a:p>
        </p:txBody>
      </p:sp>
      <p:pic>
        <p:nvPicPr>
          <p:cNvPr id="126130" name="Picture 38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8600" y="6019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131" name="TextBox 406"/>
          <p:cNvSpPr txBox="1">
            <a:spLocks noChangeArrowheads="1"/>
          </p:cNvSpPr>
          <p:nvPr/>
        </p:nvSpPr>
        <p:spPr bwMode="auto">
          <a:xfrm>
            <a:off x="4419600" y="6172200"/>
            <a:ext cx="1752600"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126132" name="Picture 4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6019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133" name="TextBox 405"/>
          <p:cNvSpPr txBox="1">
            <a:spLocks noChangeArrowheads="1"/>
          </p:cNvSpPr>
          <p:nvPr/>
        </p:nvSpPr>
        <p:spPr bwMode="auto">
          <a:xfrm>
            <a:off x="2209800" y="6172200"/>
            <a:ext cx="1508125"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spTree>
    <p:extLst>
      <p:ext uri="{BB962C8B-B14F-4D97-AF65-F5344CB8AC3E}">
        <p14:creationId xmlns:p14="http://schemas.microsoft.com/office/powerpoint/2010/main" val="163240914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8342" y="2765813"/>
            <a:ext cx="260946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Healthier Maternity</a:t>
            </a:r>
            <a:endParaRPr lang="en-US" dirty="0" smtClean="0"/>
          </a:p>
          <a:p>
            <a:pPr marL="285750" indent="-285750" algn="ctr">
              <a:buFontTx/>
              <a:buChar char="-"/>
            </a:pPr>
            <a:endParaRPr lang="en-US" dirty="0"/>
          </a:p>
        </p:txBody>
      </p:sp>
      <p:sp>
        <p:nvSpPr>
          <p:cNvPr id="5" name="Rounded Rectangle 4"/>
          <p:cNvSpPr/>
          <p:nvPr/>
        </p:nvSpPr>
        <p:spPr>
          <a:xfrm>
            <a:off x="1635265" y="4909753"/>
            <a:ext cx="2731240"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Childhoods</a:t>
            </a:r>
            <a:endParaRPr lang="en-US" dirty="0"/>
          </a:p>
        </p:txBody>
      </p:sp>
      <p:sp>
        <p:nvSpPr>
          <p:cNvPr id="6" name="Rounded Rectangle 5"/>
          <p:cNvSpPr/>
          <p:nvPr/>
        </p:nvSpPr>
        <p:spPr>
          <a:xfrm>
            <a:off x="3231570" y="2765813"/>
            <a:ext cx="2613632"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Lives</a:t>
            </a:r>
            <a:endParaRPr lang="en-US" dirty="0" smtClean="0"/>
          </a:p>
        </p:txBody>
      </p:sp>
      <p:sp>
        <p:nvSpPr>
          <p:cNvPr id="7" name="Rounded Rectangle 6"/>
          <p:cNvSpPr/>
          <p:nvPr/>
        </p:nvSpPr>
        <p:spPr>
          <a:xfrm>
            <a:off x="4675474" y="4896706"/>
            <a:ext cx="2665821"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Healthier </a:t>
            </a:r>
            <a:r>
              <a:rPr lang="en-US" b="1" i="1" dirty="0" smtClean="0"/>
              <a:t>places</a:t>
            </a:r>
            <a:endParaRPr lang="en-US" dirty="0"/>
          </a:p>
        </p:txBody>
      </p:sp>
      <p:sp>
        <p:nvSpPr>
          <p:cNvPr id="8" name="Rounded Rectangle 7"/>
          <p:cNvSpPr/>
          <p:nvPr/>
        </p:nvSpPr>
        <p:spPr>
          <a:xfrm>
            <a:off x="6236983" y="2765813"/>
            <a:ext cx="271565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Animal Care/Control</a:t>
            </a:r>
            <a:endParaRPr lang="en-US" dirty="0"/>
          </a:p>
        </p:txBody>
      </p:sp>
      <p:sp>
        <p:nvSpPr>
          <p:cNvPr id="10" name="Rounded Rectangle 9"/>
          <p:cNvSpPr/>
          <p:nvPr/>
        </p:nvSpPr>
        <p:spPr>
          <a:xfrm>
            <a:off x="487100" y="517696"/>
            <a:ext cx="3857839"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Health policy/planning</a:t>
            </a:r>
            <a:endParaRPr lang="en-US" dirty="0"/>
          </a:p>
          <a:p>
            <a:endParaRPr lang="en-US" dirty="0" smtClean="0"/>
          </a:p>
          <a:p>
            <a:pPr marL="285750" indent="-285750" algn="ctr">
              <a:buFontTx/>
              <a:buChar char="-"/>
            </a:pPr>
            <a:endParaRPr lang="en-US" dirty="0"/>
          </a:p>
        </p:txBody>
      </p:sp>
      <p:sp>
        <p:nvSpPr>
          <p:cNvPr id="11" name="Rounded Rectangle 10"/>
          <p:cNvSpPr/>
          <p:nvPr/>
        </p:nvSpPr>
        <p:spPr>
          <a:xfrm>
            <a:off x="4731830" y="517696"/>
            <a:ext cx="3844611"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Special projects</a:t>
            </a:r>
            <a:endParaRPr lang="en-US" dirty="0" smtClean="0"/>
          </a:p>
          <a:p>
            <a:pPr marL="285750" indent="-285750" algn="ctr">
              <a:buFontTx/>
              <a:buChar char="-"/>
            </a:pPr>
            <a:endParaRPr lang="en-US" dirty="0" smtClean="0"/>
          </a:p>
          <a:p>
            <a:pPr marL="285750" indent="-285750" algn="ctr">
              <a:buFontTx/>
              <a:buChar char="-"/>
            </a:pPr>
            <a:endParaRPr lang="en-US" dirty="0"/>
          </a:p>
        </p:txBody>
      </p:sp>
    </p:spTree>
    <p:extLst>
      <p:ext uri="{BB962C8B-B14F-4D97-AF65-F5344CB8AC3E}">
        <p14:creationId xmlns:p14="http://schemas.microsoft.com/office/powerpoint/2010/main" val="14298155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 y="2574468"/>
            <a:ext cx="9144000" cy="4283532"/>
          </a:xfrm>
          <a:prstGeom prst="round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278342" y="2765813"/>
            <a:ext cx="260946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solidFill>
                  <a:schemeClr val="bg1"/>
                </a:solidFill>
              </a:rPr>
              <a:t>Healthier Maternity</a:t>
            </a:r>
            <a:endParaRPr lang="en-US" dirty="0" smtClean="0">
              <a:solidFill>
                <a:schemeClr val="bg1"/>
              </a:solidFill>
            </a:endParaRPr>
          </a:p>
          <a:p>
            <a:pPr marL="285750" indent="-285750" algn="ctr">
              <a:buFontTx/>
              <a:buChar char="-"/>
            </a:pPr>
            <a:endParaRPr lang="en-US" dirty="0"/>
          </a:p>
        </p:txBody>
      </p:sp>
      <p:sp>
        <p:nvSpPr>
          <p:cNvPr id="5" name="Rounded Rectangle 4"/>
          <p:cNvSpPr/>
          <p:nvPr/>
        </p:nvSpPr>
        <p:spPr>
          <a:xfrm>
            <a:off x="1635265" y="4909753"/>
            <a:ext cx="2731240"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Childhoods</a:t>
            </a:r>
            <a:endParaRPr lang="en-US" dirty="0"/>
          </a:p>
        </p:txBody>
      </p:sp>
      <p:sp>
        <p:nvSpPr>
          <p:cNvPr id="6" name="Rounded Rectangle 5"/>
          <p:cNvSpPr/>
          <p:nvPr/>
        </p:nvSpPr>
        <p:spPr>
          <a:xfrm>
            <a:off x="3231570" y="2765813"/>
            <a:ext cx="2613632"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Lives</a:t>
            </a:r>
            <a:endParaRPr lang="en-US" dirty="0" smtClean="0"/>
          </a:p>
        </p:txBody>
      </p:sp>
      <p:sp>
        <p:nvSpPr>
          <p:cNvPr id="7" name="Rounded Rectangle 6"/>
          <p:cNvSpPr/>
          <p:nvPr/>
        </p:nvSpPr>
        <p:spPr>
          <a:xfrm>
            <a:off x="4675474" y="4896706"/>
            <a:ext cx="2665821"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Healthier </a:t>
            </a:r>
            <a:r>
              <a:rPr lang="en-US" b="1" i="1" dirty="0" smtClean="0"/>
              <a:t>places</a:t>
            </a:r>
            <a:endParaRPr lang="en-US" dirty="0"/>
          </a:p>
        </p:txBody>
      </p:sp>
      <p:sp>
        <p:nvSpPr>
          <p:cNvPr id="8" name="Rounded Rectangle 7"/>
          <p:cNvSpPr/>
          <p:nvPr/>
        </p:nvSpPr>
        <p:spPr>
          <a:xfrm>
            <a:off x="6236983" y="2765813"/>
            <a:ext cx="271565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Animal Care/Control</a:t>
            </a:r>
            <a:endParaRPr lang="en-US" dirty="0"/>
          </a:p>
        </p:txBody>
      </p:sp>
      <p:sp>
        <p:nvSpPr>
          <p:cNvPr id="10" name="Rounded Rectangle 9"/>
          <p:cNvSpPr/>
          <p:nvPr/>
        </p:nvSpPr>
        <p:spPr>
          <a:xfrm>
            <a:off x="487100" y="517696"/>
            <a:ext cx="3857839"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Health policy/planning</a:t>
            </a:r>
            <a:endParaRPr lang="en-US" dirty="0"/>
          </a:p>
          <a:p>
            <a:endParaRPr lang="en-US" dirty="0" smtClean="0"/>
          </a:p>
          <a:p>
            <a:pPr marL="285750" indent="-285750" algn="ctr">
              <a:buFontTx/>
              <a:buChar char="-"/>
            </a:pPr>
            <a:endParaRPr lang="en-US" dirty="0"/>
          </a:p>
        </p:txBody>
      </p:sp>
      <p:sp>
        <p:nvSpPr>
          <p:cNvPr id="11" name="Rounded Rectangle 10"/>
          <p:cNvSpPr/>
          <p:nvPr/>
        </p:nvSpPr>
        <p:spPr>
          <a:xfrm>
            <a:off x="4731830" y="517696"/>
            <a:ext cx="3844611"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Special projects</a:t>
            </a:r>
            <a:endParaRPr lang="en-US" dirty="0" smtClean="0"/>
          </a:p>
          <a:p>
            <a:pPr marL="285750" indent="-285750" algn="ctr">
              <a:buFontTx/>
              <a:buChar char="-"/>
            </a:pPr>
            <a:endParaRPr lang="en-US" dirty="0" smtClean="0"/>
          </a:p>
          <a:p>
            <a:pPr marL="285750" indent="-285750" algn="ctr">
              <a:buFontTx/>
              <a:buChar char="-"/>
            </a:pPr>
            <a:endParaRPr lang="en-US" dirty="0"/>
          </a:p>
        </p:txBody>
      </p:sp>
      <p:cxnSp>
        <p:nvCxnSpPr>
          <p:cNvPr id="17" name="Straight Arrow Connector 16"/>
          <p:cNvCxnSpPr/>
          <p:nvPr/>
        </p:nvCxnSpPr>
        <p:spPr>
          <a:xfrm>
            <a:off x="2416020" y="2291992"/>
            <a:ext cx="2084" cy="28247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623873" y="2309387"/>
            <a:ext cx="2084" cy="28247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1160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7F7F7F"/>
                </a:solidFill>
              </a:rPr>
              <a:t>A coherent organizational structure</a:t>
            </a:r>
          </a:p>
          <a:p>
            <a:pPr marL="731520" indent="-571500">
              <a:defRPr/>
            </a:pPr>
            <a:r>
              <a:rPr lang="en-US" sz="3600" dirty="0"/>
              <a:t>Yoking our programs to data</a:t>
            </a:r>
          </a:p>
          <a:p>
            <a:pPr marL="731520" indent="-571500">
              <a:defRPr/>
            </a:pPr>
            <a:r>
              <a:rPr lang="en-US" sz="3600" dirty="0" smtClean="0">
                <a:solidFill>
                  <a:srgbClr val="7F7F7F"/>
                </a:solidFill>
              </a:rPr>
              <a:t>Committing ourselves to feedback, adaptation, continual improvement</a:t>
            </a:r>
          </a:p>
          <a:p>
            <a:pPr marL="731520" indent="-571500">
              <a:defRPr/>
            </a:pPr>
            <a:r>
              <a:rPr lang="en-US" sz="3600" dirty="0" smtClean="0">
                <a:solidFill>
                  <a:srgbClr val="7F7F7F"/>
                </a:solidFill>
              </a:rPr>
              <a:t>Communicating</a:t>
            </a:r>
          </a:p>
          <a:p>
            <a:pPr marL="731520" indent="-571500">
              <a:defRPr/>
            </a:pPr>
            <a:r>
              <a:rPr lang="en-US" sz="3600" dirty="0" smtClean="0">
                <a:solidFill>
                  <a:srgbClr val="7F7F7F"/>
                </a:solidFill>
              </a:rPr>
              <a:t>Pulsing with the community</a:t>
            </a:r>
          </a:p>
          <a:p>
            <a:pPr marL="731520" indent="-571500">
              <a:defRPr/>
            </a:pPr>
            <a:r>
              <a:rPr lang="en-US" sz="3600" dirty="0" smtClean="0">
                <a:solidFill>
                  <a:srgbClr val="7F7F7F"/>
                </a:solidFill>
              </a:rPr>
              <a:t>Deep innovation</a:t>
            </a:r>
          </a:p>
          <a:p>
            <a:pPr marL="731520" indent="-571500">
              <a:defRPr/>
            </a:pPr>
            <a:r>
              <a:rPr lang="en-US" sz="3600" dirty="0">
                <a:solidFill>
                  <a:srgbClr val="7F7F7F"/>
                </a:solidFill>
              </a:rPr>
              <a:t>Building on momentum</a:t>
            </a:r>
          </a:p>
          <a:p>
            <a:pPr marL="731520" indent="-571500">
              <a:defRPr/>
            </a:pPr>
            <a:r>
              <a:rPr lang="en-US" sz="3600" dirty="0" smtClean="0">
                <a:solidFill>
                  <a:srgbClr val="7F7F7F"/>
                </a:solidFill>
              </a:rPr>
              <a:t>Working together</a:t>
            </a:r>
          </a:p>
          <a:p>
            <a:pPr marL="731520" indent="-571500">
              <a:defRPr/>
            </a:pPr>
            <a:endParaRPr lang="en-US" sz="3600" dirty="0" smtClean="0">
              <a:solidFill>
                <a:srgbClr val="7F7F7F"/>
              </a:solidFill>
            </a:endParaRP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22942535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 y="2574468"/>
            <a:ext cx="9144000" cy="4283532"/>
          </a:xfrm>
          <a:prstGeom prst="round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278342" y="2765813"/>
            <a:ext cx="260946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solidFill>
                  <a:schemeClr val="bg1"/>
                </a:solidFill>
              </a:rPr>
              <a:t>Healthier Maternity</a:t>
            </a:r>
            <a:endParaRPr lang="en-US" dirty="0" smtClean="0">
              <a:solidFill>
                <a:schemeClr val="bg1"/>
              </a:solidFill>
            </a:endParaRPr>
          </a:p>
          <a:p>
            <a:pPr marL="285750" indent="-285750" algn="ctr">
              <a:buFontTx/>
              <a:buChar char="-"/>
            </a:pPr>
            <a:endParaRPr lang="en-US" dirty="0"/>
          </a:p>
        </p:txBody>
      </p:sp>
      <p:sp>
        <p:nvSpPr>
          <p:cNvPr id="5" name="Rounded Rectangle 4"/>
          <p:cNvSpPr/>
          <p:nvPr/>
        </p:nvSpPr>
        <p:spPr>
          <a:xfrm>
            <a:off x="1635265" y="4909753"/>
            <a:ext cx="2731240"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Childhoods</a:t>
            </a:r>
            <a:endParaRPr lang="en-US" dirty="0"/>
          </a:p>
        </p:txBody>
      </p:sp>
      <p:sp>
        <p:nvSpPr>
          <p:cNvPr id="6" name="Rounded Rectangle 5"/>
          <p:cNvSpPr/>
          <p:nvPr/>
        </p:nvSpPr>
        <p:spPr>
          <a:xfrm>
            <a:off x="3231570" y="2765813"/>
            <a:ext cx="2613632"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Lives</a:t>
            </a:r>
            <a:endParaRPr lang="en-US" dirty="0" smtClean="0"/>
          </a:p>
        </p:txBody>
      </p:sp>
      <p:sp>
        <p:nvSpPr>
          <p:cNvPr id="7" name="Rounded Rectangle 6"/>
          <p:cNvSpPr/>
          <p:nvPr/>
        </p:nvSpPr>
        <p:spPr>
          <a:xfrm>
            <a:off x="4675474" y="4896706"/>
            <a:ext cx="2665821"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Healthier </a:t>
            </a:r>
            <a:r>
              <a:rPr lang="en-US" b="1" i="1" dirty="0" smtClean="0"/>
              <a:t>places</a:t>
            </a:r>
            <a:endParaRPr lang="en-US" dirty="0"/>
          </a:p>
        </p:txBody>
      </p:sp>
      <p:sp>
        <p:nvSpPr>
          <p:cNvPr id="8" name="Rounded Rectangle 7"/>
          <p:cNvSpPr/>
          <p:nvPr/>
        </p:nvSpPr>
        <p:spPr>
          <a:xfrm>
            <a:off x="6236983" y="2765813"/>
            <a:ext cx="271565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Animal Care/Control</a:t>
            </a:r>
            <a:endParaRPr lang="en-US" dirty="0"/>
          </a:p>
        </p:txBody>
      </p:sp>
      <p:sp>
        <p:nvSpPr>
          <p:cNvPr id="10" name="Rounded Rectangle 9"/>
          <p:cNvSpPr/>
          <p:nvPr/>
        </p:nvSpPr>
        <p:spPr>
          <a:xfrm>
            <a:off x="487100" y="517696"/>
            <a:ext cx="3857839"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solidFill>
                  <a:srgbClr val="0000FF"/>
                </a:solidFill>
              </a:rPr>
              <a:t>Health policy/planning</a:t>
            </a:r>
            <a:endParaRPr lang="en-US" dirty="0">
              <a:solidFill>
                <a:srgbClr val="0000FF"/>
              </a:solidFill>
            </a:endParaRPr>
          </a:p>
          <a:p>
            <a:endParaRPr lang="en-US" dirty="0" smtClean="0"/>
          </a:p>
          <a:p>
            <a:pPr marL="285750" indent="-285750" algn="ctr">
              <a:buFontTx/>
              <a:buChar char="-"/>
            </a:pPr>
            <a:endParaRPr lang="en-US" dirty="0"/>
          </a:p>
        </p:txBody>
      </p:sp>
      <p:sp>
        <p:nvSpPr>
          <p:cNvPr id="11" name="Rounded Rectangle 10"/>
          <p:cNvSpPr/>
          <p:nvPr/>
        </p:nvSpPr>
        <p:spPr>
          <a:xfrm>
            <a:off x="4731830" y="517696"/>
            <a:ext cx="3844611"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Special projects</a:t>
            </a:r>
            <a:endParaRPr lang="en-US" dirty="0" smtClean="0"/>
          </a:p>
          <a:p>
            <a:pPr marL="285750" indent="-285750" algn="ctr">
              <a:buFontTx/>
              <a:buChar char="-"/>
            </a:pPr>
            <a:endParaRPr lang="en-US" dirty="0" smtClean="0"/>
          </a:p>
          <a:p>
            <a:pPr marL="285750" indent="-285750" algn="ctr">
              <a:buFontTx/>
              <a:buChar char="-"/>
            </a:pPr>
            <a:endParaRPr lang="en-US" dirty="0"/>
          </a:p>
        </p:txBody>
      </p:sp>
      <p:cxnSp>
        <p:nvCxnSpPr>
          <p:cNvPr id="17" name="Straight Arrow Connector 16"/>
          <p:cNvCxnSpPr/>
          <p:nvPr/>
        </p:nvCxnSpPr>
        <p:spPr>
          <a:xfrm>
            <a:off x="2416020" y="2291992"/>
            <a:ext cx="2084" cy="28247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623873" y="2309387"/>
            <a:ext cx="2084" cy="28247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5792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 y="2574468"/>
            <a:ext cx="9144000" cy="4283532"/>
          </a:xfrm>
          <a:prstGeom prst="roundRect">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278342" y="2765813"/>
            <a:ext cx="260946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t>Healthier Maternity</a:t>
            </a:r>
            <a:endParaRPr lang="en-US" b="1" i="1" dirty="0"/>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Infant mortality</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err="1" smtClean="0"/>
              <a:t>Matern</a:t>
            </a:r>
            <a:r>
              <a:rPr lang="en-US" dirty="0" smtClean="0"/>
              <a:t> mortality</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Teen Pregnancy</a:t>
            </a:r>
          </a:p>
          <a:p>
            <a:pPr marL="285750" indent="-285750">
              <a:buFontTx/>
              <a:buChar char="-"/>
            </a:pPr>
            <a:r>
              <a:rPr lang="en-US" dirty="0" smtClean="0"/>
              <a:t> </a:t>
            </a:r>
            <a:r>
              <a:rPr lang="en-US" dirty="0">
                <a:latin typeface="Wingdings"/>
                <a:ea typeface="Wingdings"/>
                <a:cs typeface="Wingdings"/>
                <a:sym typeface="Wingdings"/>
              </a:rPr>
              <a:t></a:t>
            </a:r>
            <a:r>
              <a:rPr lang="en-US" dirty="0" smtClean="0"/>
              <a:t>LARCs placed</a:t>
            </a:r>
          </a:p>
          <a:p>
            <a:pPr marL="285750" indent="-285750" algn="ctr">
              <a:buFontTx/>
              <a:buChar char="-"/>
            </a:pPr>
            <a:endParaRPr lang="en-US" dirty="0" smtClean="0"/>
          </a:p>
          <a:p>
            <a:pPr marL="285750" indent="-285750" algn="ctr">
              <a:buFontTx/>
              <a:buChar char="-"/>
            </a:pPr>
            <a:endParaRPr lang="en-US" dirty="0"/>
          </a:p>
        </p:txBody>
      </p:sp>
      <p:sp>
        <p:nvSpPr>
          <p:cNvPr id="5" name="Rounded Rectangle 4"/>
          <p:cNvSpPr/>
          <p:nvPr/>
        </p:nvSpPr>
        <p:spPr>
          <a:xfrm>
            <a:off x="1635265" y="4909753"/>
            <a:ext cx="2731240"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Childhoods</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Asthma ED visits</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Elevated lead %</a:t>
            </a:r>
          </a:p>
          <a:p>
            <a:pPr marL="285750" indent="-285750">
              <a:buFontTx/>
              <a:buChar char="-"/>
            </a:pPr>
            <a:r>
              <a:rPr lang="en-US" dirty="0" smtClean="0"/>
              <a:t> </a:t>
            </a:r>
            <a:r>
              <a:rPr lang="en-US" dirty="0">
                <a:latin typeface="Wingdings"/>
                <a:ea typeface="Wingdings"/>
                <a:cs typeface="Wingdings"/>
                <a:sym typeface="Wingdings"/>
              </a:rPr>
              <a:t></a:t>
            </a:r>
            <a:r>
              <a:rPr lang="en-US" dirty="0" smtClean="0"/>
              <a:t>Immunization rate</a:t>
            </a:r>
          </a:p>
          <a:p>
            <a:pPr marL="285750" indent="-285750">
              <a:buFontTx/>
              <a:buChar char="-"/>
            </a:pPr>
            <a:r>
              <a:rPr lang="en-US" dirty="0" smtClean="0"/>
              <a:t> </a:t>
            </a:r>
            <a:r>
              <a:rPr lang="en-US" dirty="0">
                <a:latin typeface="Wingdings"/>
                <a:ea typeface="Wingdings"/>
                <a:cs typeface="Wingdings"/>
                <a:sym typeface="Wingdings"/>
              </a:rPr>
              <a:t></a:t>
            </a:r>
            <a:r>
              <a:rPr lang="en-US" dirty="0" smtClean="0"/>
              <a:t>WIC enrollment</a:t>
            </a:r>
          </a:p>
          <a:p>
            <a:pPr marL="285750" indent="-285750" algn="ctr">
              <a:buFontTx/>
              <a:buChar char="-"/>
            </a:pPr>
            <a:endParaRPr lang="en-US" dirty="0"/>
          </a:p>
        </p:txBody>
      </p:sp>
      <p:sp>
        <p:nvSpPr>
          <p:cNvPr id="6" name="Rounded Rectangle 5"/>
          <p:cNvSpPr/>
          <p:nvPr/>
        </p:nvSpPr>
        <p:spPr>
          <a:xfrm>
            <a:off x="3231570" y="2765813"/>
            <a:ext cx="2613632"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Healthier Lives</a:t>
            </a:r>
          </a:p>
          <a:p>
            <a:pPr marL="285750" indent="-285750">
              <a:buFontTx/>
              <a:buChar char="-"/>
            </a:pPr>
            <a:r>
              <a:rPr lang="en-US" dirty="0" smtClean="0"/>
              <a:t> </a:t>
            </a:r>
            <a:r>
              <a:rPr lang="en-US" dirty="0" smtClean="0">
                <a:latin typeface="Wingdings"/>
                <a:ea typeface="Wingdings"/>
                <a:cs typeface="Wingdings"/>
                <a:sym typeface="Wingdings"/>
              </a:rPr>
              <a:t></a:t>
            </a:r>
            <a:r>
              <a:rPr lang="en-US" dirty="0" smtClean="0"/>
              <a:t> DM2 amputation</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CDs readmission</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New HIV cases</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Opioid OD deaths</a:t>
            </a:r>
          </a:p>
          <a:p>
            <a:pPr marL="285750" indent="-285750" algn="ctr">
              <a:buFontTx/>
              <a:buChar char="-"/>
            </a:pPr>
            <a:endParaRPr lang="en-US" dirty="0" smtClean="0"/>
          </a:p>
        </p:txBody>
      </p:sp>
      <p:sp>
        <p:nvSpPr>
          <p:cNvPr id="7" name="Rounded Rectangle 6"/>
          <p:cNvSpPr/>
          <p:nvPr/>
        </p:nvSpPr>
        <p:spPr>
          <a:xfrm>
            <a:off x="4675474" y="4896706"/>
            <a:ext cx="2665821"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Healthier </a:t>
            </a:r>
            <a:r>
              <a:rPr lang="en-US" b="1" i="1" dirty="0" smtClean="0"/>
              <a:t>places</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Emissions</a:t>
            </a:r>
          </a:p>
          <a:p>
            <a:pPr marL="285750" indent="-285750">
              <a:buFontTx/>
              <a:buChar char="-"/>
            </a:pPr>
            <a:r>
              <a:rPr lang="en-US" dirty="0" smtClean="0"/>
              <a:t> </a:t>
            </a:r>
            <a:r>
              <a:rPr lang="en-US" dirty="0">
                <a:latin typeface="Wingdings"/>
                <a:ea typeface="Wingdings"/>
                <a:cs typeface="Wingdings"/>
                <a:sym typeface="Wingdings"/>
              </a:rPr>
              <a:t></a:t>
            </a:r>
            <a:r>
              <a:rPr lang="en-US" dirty="0" smtClean="0"/>
              <a:t>Inspections</a:t>
            </a:r>
          </a:p>
          <a:p>
            <a:pPr marL="285750" indent="-285750">
              <a:buFontTx/>
              <a:buChar char="-"/>
            </a:pPr>
            <a:r>
              <a:rPr lang="en-US" dirty="0" smtClean="0"/>
              <a:t> </a:t>
            </a:r>
            <a:r>
              <a:rPr lang="en-US" dirty="0">
                <a:latin typeface="Wingdings"/>
                <a:ea typeface="Wingdings"/>
                <a:cs typeface="Wingdings"/>
                <a:sym typeface="Wingdings"/>
              </a:rPr>
              <a:t></a:t>
            </a:r>
            <a:r>
              <a:rPr lang="en-US" dirty="0" smtClean="0"/>
              <a:t>Food grades given</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Homicide</a:t>
            </a:r>
          </a:p>
          <a:p>
            <a:pPr marL="285750" indent="-285750">
              <a:buFontTx/>
              <a:buChar char="-"/>
            </a:pPr>
            <a:r>
              <a:rPr lang="en-US" dirty="0" smtClean="0"/>
              <a:t> </a:t>
            </a:r>
            <a:r>
              <a:rPr lang="en-US" dirty="0">
                <a:latin typeface="Wingdings"/>
                <a:ea typeface="Wingdings"/>
                <a:cs typeface="Wingdings"/>
                <a:sym typeface="Wingdings"/>
              </a:rPr>
              <a:t></a:t>
            </a:r>
            <a:r>
              <a:rPr lang="en-US" dirty="0" smtClean="0"/>
              <a:t>Primary care visits</a:t>
            </a:r>
            <a:endParaRPr lang="en-US" dirty="0"/>
          </a:p>
        </p:txBody>
      </p:sp>
      <p:sp>
        <p:nvSpPr>
          <p:cNvPr id="8" name="Rounded Rectangle 7"/>
          <p:cNvSpPr/>
          <p:nvPr/>
        </p:nvSpPr>
        <p:spPr>
          <a:xfrm>
            <a:off x="6236983" y="2765813"/>
            <a:ext cx="2715655" cy="1774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t>Animal Care/Control</a:t>
            </a:r>
          </a:p>
          <a:p>
            <a:pPr marL="285750" indent="-285750">
              <a:buFontTx/>
              <a:buChar char="-"/>
            </a:pPr>
            <a:r>
              <a:rPr lang="en-US" dirty="0" smtClean="0"/>
              <a:t> </a:t>
            </a:r>
            <a:r>
              <a:rPr lang="en-US" dirty="0">
                <a:latin typeface="Wingdings"/>
                <a:ea typeface="Wingdings"/>
                <a:cs typeface="Wingdings"/>
                <a:sym typeface="Wingdings"/>
              </a:rPr>
              <a:t></a:t>
            </a:r>
            <a:r>
              <a:rPr lang="en-US" dirty="0"/>
              <a:t> </a:t>
            </a:r>
            <a:r>
              <a:rPr lang="en-US" dirty="0" smtClean="0"/>
              <a:t>Dog bites</a:t>
            </a:r>
          </a:p>
          <a:p>
            <a:pPr marL="285750" indent="-285750">
              <a:buFontTx/>
              <a:buChar char="-"/>
            </a:pPr>
            <a:r>
              <a:rPr lang="en-US" dirty="0" smtClean="0"/>
              <a:t> </a:t>
            </a:r>
            <a:r>
              <a:rPr lang="en-US" dirty="0" smtClean="0">
                <a:latin typeface="Wingdings"/>
                <a:ea typeface="Wingdings"/>
                <a:cs typeface="Wingdings"/>
                <a:sym typeface="Wingdings"/>
              </a:rPr>
              <a:t></a:t>
            </a:r>
            <a:r>
              <a:rPr lang="en-US" dirty="0" smtClean="0"/>
              <a:t>Live release rate</a:t>
            </a:r>
          </a:p>
          <a:p>
            <a:pPr marL="285750" indent="-285750">
              <a:buFontTx/>
              <a:buChar char="-"/>
            </a:pPr>
            <a:r>
              <a:rPr lang="en-US" dirty="0"/>
              <a:t> </a:t>
            </a:r>
            <a:r>
              <a:rPr lang="en-US" dirty="0">
                <a:latin typeface="Wingdings"/>
                <a:ea typeface="Wingdings"/>
                <a:cs typeface="Wingdings"/>
                <a:sym typeface="Wingdings"/>
              </a:rPr>
              <a:t></a:t>
            </a:r>
            <a:r>
              <a:rPr lang="en-US" dirty="0" smtClean="0"/>
              <a:t>Licenses</a:t>
            </a:r>
            <a:endParaRPr lang="en-US" dirty="0"/>
          </a:p>
          <a:p>
            <a:pPr marL="285750" indent="-285750">
              <a:buFontTx/>
              <a:buChar char="-"/>
            </a:pPr>
            <a:endParaRPr lang="en-US" dirty="0" smtClean="0"/>
          </a:p>
          <a:p>
            <a:pPr marL="285750" indent="-285750">
              <a:buFontTx/>
              <a:buChar char="-"/>
            </a:pPr>
            <a:endParaRPr lang="en-US" dirty="0"/>
          </a:p>
        </p:txBody>
      </p:sp>
      <p:sp>
        <p:nvSpPr>
          <p:cNvPr id="10" name="Rounded Rectangle 9"/>
          <p:cNvSpPr/>
          <p:nvPr/>
        </p:nvSpPr>
        <p:spPr>
          <a:xfrm>
            <a:off x="487100" y="517696"/>
            <a:ext cx="3857839"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solidFill>
                  <a:srgbClr val="0000FF"/>
                </a:solidFill>
              </a:rPr>
              <a:t>Health policy/planning</a:t>
            </a:r>
          </a:p>
          <a:p>
            <a:pPr marL="285750" indent="-285750">
              <a:buFontTx/>
              <a:buChar char="-"/>
            </a:pPr>
            <a:r>
              <a:rPr lang="en-US" dirty="0" smtClean="0">
                <a:solidFill>
                  <a:srgbClr val="0000FF"/>
                </a:solidFill>
              </a:rPr>
              <a:t>Collect, analyze metrics</a:t>
            </a:r>
          </a:p>
          <a:p>
            <a:pPr marL="285750" indent="-285750">
              <a:buFontTx/>
              <a:buChar char="-"/>
            </a:pPr>
            <a:r>
              <a:rPr lang="en-US" dirty="0" smtClean="0">
                <a:solidFill>
                  <a:srgbClr val="0000FF"/>
                </a:solidFill>
              </a:rPr>
              <a:t>Research statutes, ordinances</a:t>
            </a:r>
          </a:p>
          <a:p>
            <a:pPr marL="285750" indent="-285750">
              <a:buFontTx/>
              <a:buChar char="-"/>
            </a:pPr>
            <a:r>
              <a:rPr lang="en-US" dirty="0" smtClean="0">
                <a:solidFill>
                  <a:srgbClr val="0000FF"/>
                </a:solidFill>
              </a:rPr>
              <a:t>Engage evaluation partners</a:t>
            </a:r>
          </a:p>
          <a:p>
            <a:pPr marL="285750" indent="-285750">
              <a:buFontTx/>
              <a:buChar char="-"/>
            </a:pPr>
            <a:endParaRPr lang="en-US" dirty="0" smtClean="0"/>
          </a:p>
          <a:p>
            <a:endParaRPr lang="en-US" dirty="0" smtClean="0"/>
          </a:p>
          <a:p>
            <a:pPr marL="285750" indent="-285750" algn="ctr">
              <a:buFontTx/>
              <a:buChar char="-"/>
            </a:pPr>
            <a:endParaRPr lang="en-US" dirty="0"/>
          </a:p>
        </p:txBody>
      </p:sp>
      <p:sp>
        <p:nvSpPr>
          <p:cNvPr id="11" name="Rounded Rectangle 10"/>
          <p:cNvSpPr/>
          <p:nvPr/>
        </p:nvSpPr>
        <p:spPr>
          <a:xfrm>
            <a:off x="4731830" y="517696"/>
            <a:ext cx="3844611" cy="1774296"/>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b="1" i="1" dirty="0" smtClean="0">
                <a:solidFill>
                  <a:srgbClr val="0000FF"/>
                </a:solidFill>
              </a:rPr>
              <a:t>Special projects</a:t>
            </a:r>
          </a:p>
          <a:p>
            <a:pPr marL="285750" indent="-285750">
              <a:buFontTx/>
              <a:buChar char="-"/>
            </a:pPr>
            <a:r>
              <a:rPr lang="en-US" dirty="0" smtClean="0">
                <a:solidFill>
                  <a:srgbClr val="0000FF"/>
                </a:solidFill>
              </a:rPr>
              <a:t>Write grants to support programs</a:t>
            </a:r>
          </a:p>
          <a:p>
            <a:pPr marL="285750" indent="-285750">
              <a:buFontTx/>
              <a:buChar char="-"/>
            </a:pPr>
            <a:r>
              <a:rPr lang="en-US" dirty="0" smtClean="0">
                <a:solidFill>
                  <a:srgbClr val="0000FF"/>
                </a:solidFill>
              </a:rPr>
              <a:t>Coordinate cross-cluster programs</a:t>
            </a:r>
          </a:p>
          <a:p>
            <a:pPr marL="285750" indent="-285750">
              <a:buFontTx/>
              <a:buChar char="-"/>
            </a:pPr>
            <a:r>
              <a:rPr lang="en-US" dirty="0" smtClean="0">
                <a:solidFill>
                  <a:srgbClr val="0000FF"/>
                </a:solidFill>
              </a:rPr>
              <a:t>Engage community collaborators</a:t>
            </a:r>
          </a:p>
          <a:p>
            <a:pPr marL="285750" indent="-285750">
              <a:buFontTx/>
              <a:buChar char="-"/>
            </a:pPr>
            <a:endParaRPr lang="en-US" dirty="0" smtClean="0"/>
          </a:p>
          <a:p>
            <a:pPr marL="285750" indent="-285750" algn="ctr">
              <a:buFontTx/>
              <a:buChar char="-"/>
            </a:pPr>
            <a:endParaRPr lang="en-US" dirty="0" smtClean="0"/>
          </a:p>
          <a:p>
            <a:pPr marL="285750" indent="-285750" algn="ctr">
              <a:buFontTx/>
              <a:buChar char="-"/>
            </a:pPr>
            <a:endParaRPr lang="en-US" dirty="0"/>
          </a:p>
        </p:txBody>
      </p:sp>
      <p:cxnSp>
        <p:nvCxnSpPr>
          <p:cNvPr id="9" name="Straight Arrow Connector 8"/>
          <p:cNvCxnSpPr>
            <a:stCxn id="10" idx="2"/>
          </p:cNvCxnSpPr>
          <p:nvPr/>
        </p:nvCxnSpPr>
        <p:spPr>
          <a:xfrm>
            <a:off x="2416020" y="2291992"/>
            <a:ext cx="2084" cy="28247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623873" y="2309387"/>
            <a:ext cx="2084" cy="28247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0552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chemeClr val="bg1">
                    <a:lumMod val="50000"/>
                  </a:schemeClr>
                </a:solidFill>
              </a:rPr>
              <a:t>A coherent organizational structure</a:t>
            </a:r>
          </a:p>
          <a:p>
            <a:pPr marL="731520" indent="-571500">
              <a:defRPr/>
            </a:pPr>
            <a:r>
              <a:rPr lang="en-US" sz="3600" dirty="0">
                <a:solidFill>
                  <a:schemeClr val="bg1">
                    <a:lumMod val="50000"/>
                  </a:schemeClr>
                </a:solidFill>
              </a:rPr>
              <a:t>Yoking our programs to data</a:t>
            </a:r>
          </a:p>
          <a:p>
            <a:pPr marL="731520" indent="-571500">
              <a:defRPr/>
            </a:pPr>
            <a:r>
              <a:rPr lang="en-US" sz="3600" dirty="0" smtClean="0">
                <a:solidFill>
                  <a:srgbClr val="000000"/>
                </a:solidFill>
              </a:rPr>
              <a:t>Committing ourselves to feedback, adaptation, continual improvement</a:t>
            </a:r>
          </a:p>
          <a:p>
            <a:pPr marL="731520" indent="-571500">
              <a:defRPr/>
            </a:pPr>
            <a:r>
              <a:rPr lang="en-US" sz="3600" dirty="0" smtClean="0">
                <a:solidFill>
                  <a:srgbClr val="7F7F7F"/>
                </a:solidFill>
              </a:rPr>
              <a:t>Communicating</a:t>
            </a:r>
          </a:p>
          <a:p>
            <a:pPr marL="731520" indent="-571500">
              <a:defRPr/>
            </a:pPr>
            <a:r>
              <a:rPr lang="en-US" sz="3600" dirty="0" smtClean="0">
                <a:solidFill>
                  <a:srgbClr val="7F7F7F"/>
                </a:solidFill>
              </a:rPr>
              <a:t>Pulsing with the community</a:t>
            </a:r>
          </a:p>
          <a:p>
            <a:pPr marL="731520" indent="-571500">
              <a:defRPr/>
            </a:pPr>
            <a:r>
              <a:rPr lang="en-US" sz="3600" dirty="0" smtClean="0">
                <a:solidFill>
                  <a:srgbClr val="7F7F7F"/>
                </a:solidFill>
              </a:rPr>
              <a:t>Deep innovation</a:t>
            </a:r>
          </a:p>
          <a:p>
            <a:pPr marL="731520" indent="-571500">
              <a:defRPr/>
            </a:pPr>
            <a:r>
              <a:rPr lang="en-US" sz="3600" dirty="0">
                <a:solidFill>
                  <a:srgbClr val="7F7F7F"/>
                </a:solidFill>
              </a:rPr>
              <a:t>Building on momentum</a:t>
            </a:r>
          </a:p>
          <a:p>
            <a:pPr marL="731520" indent="-571500">
              <a:defRPr/>
            </a:pPr>
            <a:r>
              <a:rPr lang="en-US" sz="3600" dirty="0" smtClean="0">
                <a:solidFill>
                  <a:srgbClr val="7F7F7F"/>
                </a:solidFill>
              </a:rPr>
              <a:t>Working together</a:t>
            </a: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19291135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100"/>
            <a:ext cx="9144000" cy="6006183"/>
          </a:xfrm>
          <a:prstGeom prst="rect">
            <a:avLst/>
          </a:prstGeom>
        </p:spPr>
      </p:pic>
    </p:spTree>
    <p:extLst>
      <p:ext uri="{BB962C8B-B14F-4D97-AF65-F5344CB8AC3E}">
        <p14:creationId xmlns:p14="http://schemas.microsoft.com/office/powerpoint/2010/main" val="32877518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595" y="508000"/>
            <a:ext cx="8843926" cy="5791200"/>
          </a:xfrm>
          <a:prstGeom prst="rect">
            <a:avLst/>
          </a:prstGeom>
        </p:spPr>
      </p:pic>
    </p:spTree>
    <p:extLst>
      <p:ext uri="{BB962C8B-B14F-4D97-AF65-F5344CB8AC3E}">
        <p14:creationId xmlns:p14="http://schemas.microsoft.com/office/powerpoint/2010/main" val="19898086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7F7F7F"/>
                </a:solidFill>
              </a:rPr>
              <a:t>A coherent organizational structure</a:t>
            </a:r>
          </a:p>
          <a:p>
            <a:pPr marL="731520" indent="-571500">
              <a:defRPr/>
            </a:pPr>
            <a:r>
              <a:rPr lang="en-US" sz="3600" dirty="0">
                <a:solidFill>
                  <a:srgbClr val="7F7F7F"/>
                </a:solidFill>
              </a:rPr>
              <a:t>Yoking our programs to data</a:t>
            </a:r>
          </a:p>
          <a:p>
            <a:pPr marL="731520" indent="-571500">
              <a:defRPr/>
            </a:pPr>
            <a:r>
              <a:rPr lang="en-US" sz="3600" dirty="0" smtClean="0">
                <a:solidFill>
                  <a:srgbClr val="7F7F7F"/>
                </a:solidFill>
              </a:rPr>
              <a:t>Committing ourselves to feedback, adaptation, continual improvement</a:t>
            </a:r>
          </a:p>
          <a:p>
            <a:pPr marL="731520" indent="-571500">
              <a:defRPr/>
            </a:pPr>
            <a:r>
              <a:rPr lang="en-US" sz="3600" dirty="0" smtClean="0"/>
              <a:t>Communicating</a:t>
            </a:r>
          </a:p>
          <a:p>
            <a:pPr marL="731520" indent="-571500">
              <a:defRPr/>
            </a:pPr>
            <a:r>
              <a:rPr lang="en-US" sz="3600" dirty="0" smtClean="0">
                <a:solidFill>
                  <a:schemeClr val="bg1">
                    <a:lumMod val="50000"/>
                  </a:schemeClr>
                </a:solidFill>
              </a:rPr>
              <a:t>Pulsing with the community</a:t>
            </a:r>
          </a:p>
          <a:p>
            <a:pPr marL="731520" indent="-571500">
              <a:defRPr/>
            </a:pPr>
            <a:r>
              <a:rPr lang="en-US" sz="3600" dirty="0" smtClean="0">
                <a:solidFill>
                  <a:srgbClr val="7F7F7F"/>
                </a:solidFill>
              </a:rPr>
              <a:t>Deep innovation</a:t>
            </a:r>
          </a:p>
          <a:p>
            <a:pPr marL="731520" indent="-571500">
              <a:defRPr/>
            </a:pPr>
            <a:r>
              <a:rPr lang="en-US" sz="3600" dirty="0">
                <a:solidFill>
                  <a:srgbClr val="7F7F7F"/>
                </a:solidFill>
              </a:rPr>
              <a:t>Building on momentum</a:t>
            </a:r>
          </a:p>
          <a:p>
            <a:pPr marL="731520" indent="-571500">
              <a:defRPr/>
            </a:pPr>
            <a:r>
              <a:rPr lang="en-US" sz="3600" dirty="0" smtClean="0">
                <a:solidFill>
                  <a:srgbClr val="7F7F7F"/>
                </a:solidFill>
              </a:rPr>
              <a:t>Working together</a:t>
            </a:r>
          </a:p>
          <a:p>
            <a:pPr marL="160020" indent="0">
              <a:buNone/>
              <a:defRPr/>
            </a:pPr>
            <a:endParaRPr lang="en-US" sz="3600" dirty="0" smtClean="0">
              <a:solidFill>
                <a:srgbClr val="7F7F7F"/>
              </a:solidFill>
            </a:endParaRP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41610875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254001"/>
            <a:ext cx="6311900" cy="3817681"/>
          </a:xfrm>
          <a:prstGeom prst="rect">
            <a:avLst/>
          </a:prstGeom>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3619500" y="2447924"/>
            <a:ext cx="5118100" cy="3838575"/>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5035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8" name="Picture 18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0" name="Picture 1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1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2" name="Picture 18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3" name="Picture 1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4" name="Picture 1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5" name="Picture 1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6" name="Picture 195"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7" name="Picture 1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8" name="Picture 197"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9" name="Picture 19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0" name="Picture 199"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1" name="Picture 20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2" name="Picture 2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3" name="Picture 2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4" name="Picture 204"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5" name="Picture 2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6" name="Picture 206"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7" name="Picture 20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8" name="Picture 2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99" name="Picture 2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0" name="Picture 2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1" name="Picture 21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2" name="Picture 2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3" name="Picture 21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4" name="Picture 2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5" name="Picture 21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6" name="Picture 2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7" name="Picture 218"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4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8" name="Picture 21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09" name="Picture 22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0" name="Picture 222"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2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1" name="Picture 22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2" name="Picture 22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3" name="Picture 2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4" name="Picture 22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5" name="Picture 22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6" name="Picture 22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7" name="Picture 23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9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8" name="Picture 232"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9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19" name="Picture 2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0" name="Picture 2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1" name="Picture 2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2" name="Picture 2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3" name="Picture 2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4" name="Picture 23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5" name="Picture 24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6" name="Picture 24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7" name="Picture 24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8" name="Picture 2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29" name="Picture 24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0" name="Picture 245"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9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1" name="Picture 24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2" name="Picture 24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3" name="Picture 24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4" name="Picture 25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5" name="Picture 25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6" name="Picture 25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7" name="Picture 25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8" name="Picture 25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39" name="Picture 25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0" name="Picture 25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1" name="Picture 25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2" name="Picture 25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3" name="Picture 26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4" name="Picture 26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5" name="Picture 26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6" name="Picture 26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7" name="Picture 264"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8" name="Picture 265"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5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49" name="Picture 267"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0" name="Picture 268"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3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1" name="Picture 26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2" name="Picture 270"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3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3" name="Picture 271"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3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4" name="Picture 27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5" name="Picture 27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6" name="Picture 27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7" name="Picture 276"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8" name="Picture 277"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4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59" name="Picture 278"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14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0" name="Picture 279"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4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1" name="Picture 28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2" name="Picture 2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3" name="Picture 2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4" name="Picture 28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5" name="Picture 28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6" name="Picture 28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7" name="Picture 28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8" name="Picture 28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69" name="Picture 289"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0" name="Picture 29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1" name="Picture 29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2" name="Picture 29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3" name="Picture 29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4" name="Picture 295"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76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5" name="Picture 29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6" name="Picture 29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7" name="Picture 29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8" name="Picture 29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79" name="Picture 300"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76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0" name="Picture 30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1" name="Picture 3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2" name="Picture 304"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3" name="Picture 30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4" name="Picture 30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5" name="Picture 30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6" name="Picture 30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7" name="Picture 30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8" name="Picture 31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89" name="Picture 312"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8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0" name="Picture 313"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1" name="Picture 31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2" name="Picture 31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3" name="Picture 316"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8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4" name="Picture 31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5" name="Picture 31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6" name="Picture 31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7" name="Picture 321"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2282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8" name="Picture 322"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099" name="Picture 323"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0" name="Picture 32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892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1" name="Picture 32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35020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2" name="Picture 32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4111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3" name="Picture 327"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4721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4" name="Picture 328"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53308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5" name="Picture 3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6" name="Picture 331"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7" name="Picture 33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8" name="Picture 33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09" name="Picture 334"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0" name="Picture 33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1" name="Picture 33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2" name="Picture 33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3" name="Picture 3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4" name="Picture 340"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5" name="Picture 34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6" name="Picture 348"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2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7" name="Picture 349"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8" name="Picture 35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19" name="Picture 3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0" name="Picture 358"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3800"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1" name="Picture 35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2" name="Picture 3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3" name="Picture 367"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0675" y="1676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4" name="Picture 36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1066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5" name="Picture 376" descr="Martaman_blac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1675" y="16732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6" name="Picture 37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21675" y="10636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7" name="Picture 17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2286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8" name="Picture 17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29" name="Picture 18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0" name="Picture 18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1" name="Picture 18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2" name="Picture 186"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05800" y="28956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3" name="Picture 19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4" name="Picture 193"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5" name="Picture 202"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6" name="Picture 2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7" name="Picture 22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35052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8" name="Picture 230"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39" name="Picture 239"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0" name="Picture 248"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1" name="Picture 257"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675"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2" name="Picture 266"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1148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3" name="Picture 275"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1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4" name="Picture 284"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5" name="Picture 293"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3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6" name="Picture 30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0675"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7" name="Picture 311"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47244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8" name="Picture 320"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49" name="Picture 329"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0" name="Picture 338"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43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1" name="Picture 342"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40675"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2" name="Picture 34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5334000"/>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53" name="Title 229"/>
          <p:cNvSpPr>
            <a:spLocks noGrp="1"/>
          </p:cNvSpPr>
          <p:nvPr>
            <p:ph type="title"/>
          </p:nvPr>
        </p:nvSpPr>
        <p:spPr bwMode="auto">
          <a:xfrm>
            <a:off x="419100" y="249127"/>
            <a:ext cx="91440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eaLnBrk="1" hangingPunct="1"/>
            <a:r>
              <a:rPr lang="en-US" sz="3200" dirty="0">
                <a:latin typeface="Calibri" charset="0"/>
                <a:ea typeface="ＭＳ Ｐゴシック" charset="0"/>
                <a:cs typeface="ＭＳ Ｐゴシック" charset="0"/>
              </a:rPr>
              <a:t>Both </a:t>
            </a:r>
            <a:r>
              <a:rPr lang="en-US" sz="3200" dirty="0" smtClean="0">
                <a:latin typeface="Calibri" charset="0"/>
                <a:ea typeface="ＭＳ Ｐゴシック" charset="0"/>
                <a:cs typeface="ＭＳ Ｐゴシック" charset="0"/>
              </a:rPr>
              <a:t>“high risk” </a:t>
            </a:r>
            <a:r>
              <a:rPr lang="en-US" sz="3200" dirty="0">
                <a:latin typeface="Calibri" charset="0"/>
                <a:ea typeface="ＭＳ Ｐゴシック" charset="0"/>
                <a:cs typeface="ＭＳ Ｐゴシック" charset="0"/>
              </a:rPr>
              <a:t>and </a:t>
            </a:r>
            <a:r>
              <a:rPr lang="en-US" sz="3200" dirty="0" smtClean="0">
                <a:latin typeface="Calibri" charset="0"/>
                <a:ea typeface="ＭＳ Ｐゴシック" charset="0"/>
                <a:cs typeface="ＭＳ Ｐゴシック" charset="0"/>
              </a:rPr>
              <a:t>others </a:t>
            </a:r>
            <a:r>
              <a:rPr lang="en-US" sz="3200" dirty="0">
                <a:latin typeface="Calibri" charset="0"/>
                <a:ea typeface="ＭＳ Ｐゴシック" charset="0"/>
                <a:cs typeface="ＭＳ Ｐゴシック" charset="0"/>
              </a:rPr>
              <a:t>have disease</a:t>
            </a:r>
          </a:p>
        </p:txBody>
      </p:sp>
      <p:pic>
        <p:nvPicPr>
          <p:cNvPr id="127154" name="Picture 386" descr="Martaman_black.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89238"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55" name="TextBox 406"/>
          <p:cNvSpPr txBox="1">
            <a:spLocks noChangeArrowheads="1"/>
          </p:cNvSpPr>
          <p:nvPr/>
        </p:nvSpPr>
        <p:spPr bwMode="auto">
          <a:xfrm>
            <a:off x="3238500" y="6159500"/>
            <a:ext cx="17526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a:t>
            </a:r>
            <a:endParaRPr lang="en-US" sz="2000" dirty="0">
              <a:latin typeface="Calibri" charset="0"/>
            </a:endParaRPr>
          </a:p>
        </p:txBody>
      </p:sp>
      <p:pic>
        <p:nvPicPr>
          <p:cNvPr id="127156" name="Picture 403" descr="Martaman_blac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675"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57" name="TextBox 405"/>
          <p:cNvSpPr txBox="1">
            <a:spLocks noChangeArrowheads="1"/>
          </p:cNvSpPr>
          <p:nvPr/>
        </p:nvSpPr>
        <p:spPr bwMode="auto">
          <a:xfrm>
            <a:off x="1050925" y="6159500"/>
            <a:ext cx="150812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a:t>
            </a:r>
            <a:endParaRPr lang="en-US" sz="2000" dirty="0">
              <a:latin typeface="Calibri" charset="0"/>
            </a:endParaRPr>
          </a:p>
        </p:txBody>
      </p:sp>
      <p:pic>
        <p:nvPicPr>
          <p:cNvPr id="127158" name="Picture 328" descr="Martaman_black.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99238" y="6067425"/>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159" name="Picture 302" descr="Martaman_bla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8363" y="6049963"/>
            <a:ext cx="365125"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60" name="TextBox 405"/>
          <p:cNvSpPr txBox="1">
            <a:spLocks noChangeArrowheads="1"/>
          </p:cNvSpPr>
          <p:nvPr/>
        </p:nvSpPr>
        <p:spPr bwMode="auto">
          <a:xfrm>
            <a:off x="5043488"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Low risk </a:t>
            </a:r>
            <a:r>
              <a:rPr lang="en-US" sz="2000" dirty="0">
                <a:latin typeface="Calibri" charset="0"/>
              </a:rPr>
              <a:t>with disease</a:t>
            </a:r>
          </a:p>
        </p:txBody>
      </p:sp>
      <p:sp>
        <p:nvSpPr>
          <p:cNvPr id="127161" name="TextBox 405"/>
          <p:cNvSpPr txBox="1">
            <a:spLocks noChangeArrowheads="1"/>
          </p:cNvSpPr>
          <p:nvPr/>
        </p:nvSpPr>
        <p:spPr bwMode="auto">
          <a:xfrm>
            <a:off x="6964363" y="6049963"/>
            <a:ext cx="150812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1" tIns="45710" rIns="91421"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dirty="0" smtClean="0">
                <a:latin typeface="Calibri" charset="0"/>
              </a:rPr>
              <a:t>High risk </a:t>
            </a:r>
            <a:r>
              <a:rPr lang="en-US" sz="2000" dirty="0">
                <a:latin typeface="Calibri" charset="0"/>
              </a:rPr>
              <a:t>with disease</a:t>
            </a:r>
          </a:p>
        </p:txBody>
      </p:sp>
    </p:spTree>
    <p:extLst>
      <p:ext uri="{BB962C8B-B14F-4D97-AF65-F5344CB8AC3E}">
        <p14:creationId xmlns:p14="http://schemas.microsoft.com/office/powerpoint/2010/main" val="351436658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7F7F7F"/>
                </a:solidFill>
              </a:rPr>
              <a:t>A coherent organizational structure</a:t>
            </a:r>
          </a:p>
          <a:p>
            <a:pPr marL="731520" indent="-571500">
              <a:defRPr/>
            </a:pPr>
            <a:r>
              <a:rPr lang="en-US" sz="3600" dirty="0">
                <a:solidFill>
                  <a:srgbClr val="7F7F7F"/>
                </a:solidFill>
              </a:rPr>
              <a:t>Yoking our programs to data</a:t>
            </a:r>
          </a:p>
          <a:p>
            <a:pPr marL="731520" indent="-571500">
              <a:defRPr/>
            </a:pPr>
            <a:r>
              <a:rPr lang="en-US" sz="3600" dirty="0" smtClean="0">
                <a:solidFill>
                  <a:srgbClr val="7F7F7F"/>
                </a:solidFill>
              </a:rPr>
              <a:t>Committing ourselves to feedback, adaptation, continual improvement</a:t>
            </a:r>
          </a:p>
          <a:p>
            <a:pPr marL="731520" indent="-571500">
              <a:defRPr/>
            </a:pPr>
            <a:r>
              <a:rPr lang="en-US" sz="3600" dirty="0" smtClean="0">
                <a:solidFill>
                  <a:srgbClr val="7F7F7F"/>
                </a:solidFill>
              </a:rPr>
              <a:t>Communicating</a:t>
            </a:r>
          </a:p>
          <a:p>
            <a:pPr marL="731520" indent="-571500">
              <a:defRPr/>
            </a:pPr>
            <a:r>
              <a:rPr lang="en-US" sz="3600" dirty="0" smtClean="0"/>
              <a:t>Pulsing with the community</a:t>
            </a:r>
          </a:p>
          <a:p>
            <a:pPr marL="731520" indent="-571500">
              <a:defRPr/>
            </a:pPr>
            <a:r>
              <a:rPr lang="en-US" sz="3600" dirty="0" smtClean="0">
                <a:solidFill>
                  <a:srgbClr val="7F7F7F"/>
                </a:solidFill>
              </a:rPr>
              <a:t>Deep innovation</a:t>
            </a:r>
          </a:p>
          <a:p>
            <a:pPr marL="731520" indent="-571500">
              <a:defRPr/>
            </a:pPr>
            <a:r>
              <a:rPr lang="en-US" sz="3600" dirty="0">
                <a:solidFill>
                  <a:srgbClr val="7F7F7F"/>
                </a:solidFill>
              </a:rPr>
              <a:t>Building on momentum</a:t>
            </a:r>
          </a:p>
          <a:p>
            <a:pPr marL="731520" indent="-571500">
              <a:defRPr/>
            </a:pPr>
            <a:r>
              <a:rPr lang="en-US" sz="3600" dirty="0" smtClean="0">
                <a:solidFill>
                  <a:srgbClr val="7F7F7F"/>
                </a:solidFill>
              </a:rPr>
              <a:t>Working together</a:t>
            </a:r>
          </a:p>
          <a:p>
            <a:pPr marL="160020" indent="0">
              <a:buNone/>
              <a:defRPr/>
            </a:pPr>
            <a:endParaRPr lang="en-US" sz="3600" dirty="0" smtClean="0">
              <a:solidFill>
                <a:srgbClr val="7F7F7F"/>
              </a:solidFill>
            </a:endParaRP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32685289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8630" y="393700"/>
            <a:ext cx="7994469" cy="3886200"/>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2120900" y="2343150"/>
            <a:ext cx="6832600" cy="38735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83374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7F7F7F"/>
                </a:solidFill>
              </a:rPr>
              <a:t>A coherent organizational structure</a:t>
            </a:r>
          </a:p>
          <a:p>
            <a:pPr marL="731520" indent="-571500">
              <a:defRPr/>
            </a:pPr>
            <a:r>
              <a:rPr lang="en-US" sz="3600" dirty="0">
                <a:solidFill>
                  <a:srgbClr val="7F7F7F"/>
                </a:solidFill>
              </a:rPr>
              <a:t>Yoking our programs to data</a:t>
            </a:r>
          </a:p>
          <a:p>
            <a:pPr marL="731520" indent="-571500">
              <a:defRPr/>
            </a:pPr>
            <a:r>
              <a:rPr lang="en-US" sz="3600" dirty="0" smtClean="0">
                <a:solidFill>
                  <a:srgbClr val="7F7F7F"/>
                </a:solidFill>
              </a:rPr>
              <a:t>Committing ourselves to feedback, adaptation, continual improvement</a:t>
            </a:r>
          </a:p>
          <a:p>
            <a:pPr marL="731520" indent="-571500">
              <a:defRPr/>
            </a:pPr>
            <a:r>
              <a:rPr lang="en-US" sz="3600" dirty="0" smtClean="0">
                <a:solidFill>
                  <a:srgbClr val="7F7F7F"/>
                </a:solidFill>
              </a:rPr>
              <a:t>Communicating</a:t>
            </a:r>
          </a:p>
          <a:p>
            <a:pPr marL="731520" indent="-571500">
              <a:defRPr/>
            </a:pPr>
            <a:r>
              <a:rPr lang="en-US" sz="3600" dirty="0" smtClean="0">
                <a:solidFill>
                  <a:schemeClr val="bg1">
                    <a:lumMod val="50000"/>
                  </a:schemeClr>
                </a:solidFill>
              </a:rPr>
              <a:t>Pulsing with the community</a:t>
            </a:r>
          </a:p>
          <a:p>
            <a:pPr marL="731520" indent="-571500">
              <a:defRPr/>
            </a:pPr>
            <a:r>
              <a:rPr lang="en-US" sz="3600" dirty="0" smtClean="0"/>
              <a:t>Deep innovation</a:t>
            </a:r>
          </a:p>
          <a:p>
            <a:pPr marL="731520" indent="-571500">
              <a:defRPr/>
            </a:pPr>
            <a:r>
              <a:rPr lang="en-US" sz="3600" dirty="0">
                <a:solidFill>
                  <a:srgbClr val="7F7F7F"/>
                </a:solidFill>
              </a:rPr>
              <a:t>Building on momentum</a:t>
            </a:r>
          </a:p>
          <a:p>
            <a:pPr marL="731520" indent="-571500">
              <a:defRPr/>
            </a:pPr>
            <a:r>
              <a:rPr lang="en-US" sz="3600" dirty="0" smtClean="0">
                <a:solidFill>
                  <a:srgbClr val="7F7F7F"/>
                </a:solidFill>
              </a:rPr>
              <a:t>Working together</a:t>
            </a:r>
          </a:p>
          <a:p>
            <a:pPr marL="160020" indent="0">
              <a:buNone/>
              <a:defRPr/>
            </a:pPr>
            <a:endParaRPr lang="en-US" sz="3600" dirty="0" smtClean="0"/>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19651453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9800" y="650222"/>
            <a:ext cx="7378700" cy="5699778"/>
          </a:xfrm>
          <a:prstGeom prst="rect">
            <a:avLst/>
          </a:prstGeom>
        </p:spPr>
      </p:pic>
    </p:spTree>
    <p:extLst>
      <p:ext uri="{BB962C8B-B14F-4D97-AF65-F5344CB8AC3E}">
        <p14:creationId xmlns:p14="http://schemas.microsoft.com/office/powerpoint/2010/main" val="5742008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774700"/>
            <a:ext cx="7924800" cy="5308600"/>
          </a:xfrm>
          <a:prstGeom prst="rect">
            <a:avLst/>
          </a:prstGeom>
        </p:spPr>
      </p:pic>
      <p:cxnSp>
        <p:nvCxnSpPr>
          <p:cNvPr id="5" name="Straight Arrow Connector 4"/>
          <p:cNvCxnSpPr/>
          <p:nvPr/>
        </p:nvCxnSpPr>
        <p:spPr>
          <a:xfrm flipV="1">
            <a:off x="4401297" y="5322886"/>
            <a:ext cx="0" cy="521852"/>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66269" y="5918355"/>
            <a:ext cx="3531476" cy="369332"/>
          </a:xfrm>
          <a:prstGeom prst="rect">
            <a:avLst/>
          </a:prstGeom>
          <a:noFill/>
        </p:spPr>
        <p:txBody>
          <a:bodyPr wrap="square" rtlCol="0">
            <a:spAutoFit/>
          </a:bodyPr>
          <a:lstStyle/>
          <a:p>
            <a:r>
              <a:rPr lang="en-US" dirty="0" smtClean="0"/>
              <a:t>Detroit - 2015</a:t>
            </a:r>
            <a:endParaRPr lang="en-US" dirty="0"/>
          </a:p>
        </p:txBody>
      </p:sp>
    </p:spTree>
    <p:extLst>
      <p:ext uri="{BB962C8B-B14F-4D97-AF65-F5344CB8AC3E}">
        <p14:creationId xmlns:p14="http://schemas.microsoft.com/office/powerpoint/2010/main" val="19569298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711200"/>
            <a:ext cx="7239000" cy="5435600"/>
          </a:xfrm>
          <a:prstGeom prst="rect">
            <a:avLst/>
          </a:prstGeom>
        </p:spPr>
      </p:pic>
    </p:spTree>
    <p:extLst>
      <p:ext uri="{BB962C8B-B14F-4D97-AF65-F5344CB8AC3E}">
        <p14:creationId xmlns:p14="http://schemas.microsoft.com/office/powerpoint/2010/main" val="38909788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2546"/>
            <a:ext cx="9144000" cy="5605454"/>
          </a:xfrm>
          <a:prstGeom prst="rect">
            <a:avLst/>
          </a:prstGeom>
        </p:spPr>
      </p:pic>
      <p:sp>
        <p:nvSpPr>
          <p:cNvPr id="5"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rgbClr val="0025D5"/>
                </a:solidFill>
              </a:rPr>
              <a:t>	</a:t>
            </a:r>
            <a:r>
              <a:rPr lang="en-US" sz="3800" b="1" dirty="0" smtClean="0">
                <a:solidFill>
                  <a:srgbClr val="558ED5"/>
                </a:solidFill>
              </a:rPr>
              <a:t>Asthma hospitalizations.</a:t>
            </a:r>
            <a:endParaRPr lang="en-US" b="1" dirty="0" smtClean="0">
              <a:solidFill>
                <a:srgbClr val="558ED5"/>
              </a:solidFill>
            </a:endParaRPr>
          </a:p>
          <a:p>
            <a:pPr marL="0" indent="0">
              <a:buNone/>
            </a:pPr>
            <a:endParaRPr lang="en-US" b="1" dirty="0"/>
          </a:p>
        </p:txBody>
      </p:sp>
    </p:spTree>
    <p:extLst>
      <p:ext uri="{BB962C8B-B14F-4D97-AF65-F5344CB8AC3E}">
        <p14:creationId xmlns:p14="http://schemas.microsoft.com/office/powerpoint/2010/main" val="16812409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84200"/>
            <a:ext cx="9144000" cy="5679503"/>
          </a:xfrm>
          <a:prstGeom prst="rect">
            <a:avLst/>
          </a:prstGeom>
        </p:spPr>
      </p:pic>
    </p:spTree>
    <p:extLst>
      <p:ext uri="{BB962C8B-B14F-4D97-AF65-F5344CB8AC3E}">
        <p14:creationId xmlns:p14="http://schemas.microsoft.com/office/powerpoint/2010/main" val="27727397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1"/>
          <p:cNvSpPr txBox="1">
            <a:spLocks noChangeArrowheads="1"/>
          </p:cNvSpPr>
          <p:nvPr/>
        </p:nvSpPr>
        <p:spPr bwMode="auto">
          <a:xfrm>
            <a:off x="4254500" y="47879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1771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50800"/>
            <a:ext cx="8089900" cy="674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9115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407" y="198334"/>
            <a:ext cx="7376087" cy="6223748"/>
          </a:xfrm>
          <a:prstGeom prst="rect">
            <a:avLst/>
          </a:prstGeom>
        </p:spPr>
      </p:pic>
    </p:spTree>
    <p:extLst>
      <p:ext uri="{BB962C8B-B14F-4D97-AF65-F5344CB8AC3E}">
        <p14:creationId xmlns:p14="http://schemas.microsoft.com/office/powerpoint/2010/main" val="348840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2600" y="5930900"/>
            <a:ext cx="8229600" cy="1143000"/>
          </a:xfrm>
          <a:prstGeom prst="rect">
            <a:avLst/>
          </a:prstGeom>
        </p:spPr>
        <p:txBody>
          <a:bodyPr vert="horz">
            <a:noAutofit/>
          </a:bodyPr>
          <a:lstStyle>
            <a:lvl1pPr algn="ctr" defTabSz="457200" rtl="0" eaLnBrk="0" fontAlgn="base" hangingPunct="0">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a:lstStyle>
          <a:p>
            <a:pPr algn="l"/>
            <a:r>
              <a:rPr lang="en-US" sz="2800" b="1" dirty="0" smtClean="0">
                <a:solidFill>
                  <a:srgbClr val="4F81BD"/>
                </a:solidFill>
                <a:ea typeface="ＭＳ Ｐゴシック" charset="-128"/>
                <a:cs typeface="ＭＳ Ｐゴシック" charset="-128"/>
              </a:rPr>
              <a:t>Medicine.</a:t>
            </a:r>
            <a:endParaRPr lang="en-US" sz="2800" b="1" dirty="0">
              <a:solidFill>
                <a:srgbClr val="4F81BD"/>
              </a:solidFill>
            </a:endParaRPr>
          </a:p>
        </p:txBody>
      </p:sp>
    </p:spTree>
    <p:extLst>
      <p:ext uri="{BB962C8B-B14F-4D97-AF65-F5344CB8AC3E}">
        <p14:creationId xmlns:p14="http://schemas.microsoft.com/office/powerpoint/2010/main" val="32399100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28700"/>
            <a:ext cx="9144000" cy="4777740"/>
          </a:xfrm>
          <a:prstGeom prst="rect">
            <a:avLst/>
          </a:prstGeom>
        </p:spPr>
      </p:pic>
    </p:spTree>
    <p:extLst>
      <p:ext uri="{BB962C8B-B14F-4D97-AF65-F5344CB8AC3E}">
        <p14:creationId xmlns:p14="http://schemas.microsoft.com/office/powerpoint/2010/main" val="40618939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653487"/>
          </a:xfrm>
          <a:prstGeom prst="rect">
            <a:avLst/>
          </a:prstGeom>
        </p:spPr>
      </p:pic>
    </p:spTree>
    <p:extLst>
      <p:ext uri="{BB962C8B-B14F-4D97-AF65-F5344CB8AC3E}">
        <p14:creationId xmlns:p14="http://schemas.microsoft.com/office/powerpoint/2010/main" val="38564617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75709"/>
            <a:ext cx="6591300" cy="4945953"/>
          </a:xfrm>
          <a:prstGeom prst="rect">
            <a:avLst/>
          </a:prstGeom>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2679700" y="1828800"/>
            <a:ext cx="6096000" cy="45720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69078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20000"/>
          </a:bodyPr>
          <a:lstStyle/>
          <a:p>
            <a:pPr marL="731520" indent="-571500">
              <a:defRPr/>
            </a:pPr>
            <a:r>
              <a:rPr lang="en-US" sz="3600" dirty="0" smtClean="0">
                <a:solidFill>
                  <a:srgbClr val="7F7F7F"/>
                </a:solidFill>
              </a:rPr>
              <a:t>A coherent organizational structure</a:t>
            </a:r>
          </a:p>
          <a:p>
            <a:pPr marL="731520" indent="-571500">
              <a:defRPr/>
            </a:pPr>
            <a:r>
              <a:rPr lang="en-US" sz="3600" dirty="0">
                <a:solidFill>
                  <a:srgbClr val="7F7F7F"/>
                </a:solidFill>
              </a:rPr>
              <a:t>Yoking our programs to data</a:t>
            </a:r>
          </a:p>
          <a:p>
            <a:pPr marL="731520" indent="-571500">
              <a:defRPr/>
            </a:pPr>
            <a:r>
              <a:rPr lang="en-US" sz="3600" dirty="0" smtClean="0">
                <a:solidFill>
                  <a:srgbClr val="7F7F7F"/>
                </a:solidFill>
              </a:rPr>
              <a:t>Committing ourselves to feedback, adaptation, continual improvement</a:t>
            </a:r>
          </a:p>
          <a:p>
            <a:pPr marL="731520" indent="-571500">
              <a:defRPr/>
            </a:pPr>
            <a:r>
              <a:rPr lang="en-US" sz="3600" dirty="0" smtClean="0">
                <a:solidFill>
                  <a:srgbClr val="7F7F7F"/>
                </a:solidFill>
              </a:rPr>
              <a:t>Communicating</a:t>
            </a:r>
          </a:p>
          <a:p>
            <a:pPr marL="731520" indent="-571500">
              <a:defRPr/>
            </a:pPr>
            <a:r>
              <a:rPr lang="en-US" sz="3600" dirty="0" smtClean="0">
                <a:solidFill>
                  <a:schemeClr val="bg1">
                    <a:lumMod val="50000"/>
                  </a:schemeClr>
                </a:solidFill>
              </a:rPr>
              <a:t>Pulsing with the community</a:t>
            </a:r>
          </a:p>
          <a:p>
            <a:pPr marL="731520" indent="-571500">
              <a:defRPr/>
            </a:pPr>
            <a:r>
              <a:rPr lang="en-US" sz="3600" dirty="0" smtClean="0">
                <a:solidFill>
                  <a:srgbClr val="7F7F7F"/>
                </a:solidFill>
              </a:rPr>
              <a:t>Deep innovation</a:t>
            </a:r>
          </a:p>
          <a:p>
            <a:pPr marL="731520" indent="-571500">
              <a:defRPr/>
            </a:pPr>
            <a:r>
              <a:rPr lang="en-US" sz="3600" dirty="0"/>
              <a:t>Building on momentum</a:t>
            </a:r>
          </a:p>
          <a:p>
            <a:pPr marL="731520" indent="-571500">
              <a:defRPr/>
            </a:pPr>
            <a:r>
              <a:rPr lang="en-US" sz="3600" dirty="0" smtClean="0">
                <a:solidFill>
                  <a:srgbClr val="7F7F7F"/>
                </a:solidFill>
              </a:rPr>
              <a:t>Working together</a:t>
            </a:r>
          </a:p>
          <a:p>
            <a:pPr marL="160020" indent="0">
              <a:buNone/>
              <a:defRPr/>
            </a:pPr>
            <a:endParaRPr lang="en-US" sz="3600" dirty="0" smtClean="0">
              <a:solidFill>
                <a:srgbClr val="7F7F7F"/>
              </a:solidFill>
            </a:endParaRPr>
          </a:p>
          <a:p>
            <a:pPr marL="731520" indent="-571500">
              <a:defRPr/>
            </a:pP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chemeClr val="tx2">
                    <a:lumMod val="60000"/>
                    <a:lumOff val="40000"/>
                  </a:schemeClr>
                </a:solidFill>
              </a:rPr>
              <a:t>	</a:t>
            </a:r>
            <a:r>
              <a:rPr lang="en-US" sz="3800" b="1" dirty="0" smtClean="0">
                <a:solidFill>
                  <a:schemeClr val="tx2">
                    <a:lumMod val="60000"/>
                    <a:lumOff val="40000"/>
                  </a:schemeClr>
                </a:solidFill>
              </a:rPr>
              <a:t>Building a process.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28845270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Building on momentum.</a:t>
            </a:r>
            <a:endParaRPr lang="en-US" b="1" dirty="0" smtClean="0">
              <a:solidFill>
                <a:schemeClr val="tx2">
                  <a:lumMod val="60000"/>
                  <a:lumOff val="40000"/>
                </a:schemeClr>
              </a:solidFill>
            </a:endParaRPr>
          </a:p>
          <a:p>
            <a:endParaRPr lang="en-US" b="1" dirty="0"/>
          </a:p>
        </p:txBody>
      </p:sp>
      <p:sp>
        <p:nvSpPr>
          <p:cNvPr id="11"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94</a:t>
            </a:fld>
            <a:endParaRPr lang="en-US" dirty="0"/>
          </a:p>
        </p:txBody>
      </p:sp>
      <p:pic>
        <p:nvPicPr>
          <p:cNvPr id="9" name="Picture 8"/>
          <p:cNvPicPr>
            <a:picLocks noChangeAspect="1"/>
          </p:cNvPicPr>
          <p:nvPr/>
        </p:nvPicPr>
        <p:blipFill>
          <a:blip r:embed="rId2"/>
          <a:stretch>
            <a:fillRect/>
          </a:stretch>
        </p:blipFill>
        <p:spPr>
          <a:xfrm>
            <a:off x="151147" y="1076635"/>
            <a:ext cx="7346492" cy="3046965"/>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45832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89972" y="190500"/>
            <a:ext cx="4634398" cy="3475798"/>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208335" y="1566063"/>
            <a:ext cx="5219353" cy="3914515"/>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3496682" y="2713859"/>
            <a:ext cx="4993199" cy="3744899"/>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47370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76300"/>
            <a:ext cx="9144000" cy="5085184"/>
          </a:xfrm>
          <a:prstGeom prst="rect">
            <a:avLst/>
          </a:prstGeom>
        </p:spPr>
      </p:pic>
    </p:spTree>
    <p:extLst>
      <p:ext uri="{BB962C8B-B14F-4D97-AF65-F5344CB8AC3E}">
        <p14:creationId xmlns:p14="http://schemas.microsoft.com/office/powerpoint/2010/main" val="10425827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rtlCol="0">
            <a:normAutofit/>
          </a:bodyPr>
          <a:lstStyle/>
          <a:p>
            <a:pPr marL="902970" indent="-742950">
              <a:buFont typeface="+mj-lt"/>
              <a:buAutoNum type="arabicPeriod"/>
              <a:defRPr/>
            </a:pPr>
            <a:r>
              <a:rPr lang="en-US" dirty="0" smtClean="0">
                <a:solidFill>
                  <a:srgbClr val="000000"/>
                </a:solidFill>
              </a:rPr>
              <a:t>$10M investment to reduce emissions</a:t>
            </a:r>
          </a:p>
          <a:p>
            <a:pPr marL="902970" indent="-742950">
              <a:buFont typeface="+mj-lt"/>
              <a:buAutoNum type="arabicPeriod"/>
              <a:defRPr/>
            </a:pPr>
            <a:r>
              <a:rPr lang="en-US" dirty="0" smtClean="0">
                <a:solidFill>
                  <a:srgbClr val="000000"/>
                </a:solidFill>
              </a:rPr>
              <a:t>Decrease in requested and expected emissions </a:t>
            </a:r>
          </a:p>
          <a:p>
            <a:pPr marL="902970" indent="-742950">
              <a:buFont typeface="+mj-lt"/>
              <a:buAutoNum type="arabicPeriod"/>
              <a:defRPr/>
            </a:pPr>
            <a:r>
              <a:rPr lang="en-US" dirty="0" smtClean="0">
                <a:solidFill>
                  <a:srgbClr val="000000"/>
                </a:solidFill>
              </a:rPr>
              <a:t>Voluntary 20% reduction in permitted SO</a:t>
            </a:r>
            <a:r>
              <a:rPr lang="en-US" baseline="-25000" dirty="0" smtClean="0">
                <a:solidFill>
                  <a:srgbClr val="000000"/>
                </a:solidFill>
              </a:rPr>
              <a:t>2</a:t>
            </a:r>
            <a:r>
              <a:rPr lang="en-US" dirty="0" smtClean="0">
                <a:solidFill>
                  <a:srgbClr val="000000"/>
                </a:solidFill>
              </a:rPr>
              <a:t> emissions</a:t>
            </a: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rgbClr val="D99694"/>
                </a:solidFill>
              </a:rPr>
              <a:t>	</a:t>
            </a:r>
            <a:r>
              <a:rPr lang="en-US" sz="3800" b="1" dirty="0" smtClean="0">
                <a:solidFill>
                  <a:schemeClr val="tx2">
                    <a:lumMod val="60000"/>
                    <a:lumOff val="40000"/>
                  </a:schemeClr>
                </a:solidFill>
              </a:rPr>
              <a:t>Marathon submits.</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13884196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98" y="-317541"/>
            <a:ext cx="6400800" cy="2710368"/>
          </a:xfrm>
        </p:spPr>
        <p:txBody>
          <a:bodyPr>
            <a:normAutofit/>
          </a:bodyPr>
          <a:lstStyle/>
          <a:p>
            <a:pPr algn="l"/>
            <a:r>
              <a:rPr lang="en-US" sz="3800" b="1" dirty="0" smtClean="0"/>
              <a:t>  </a:t>
            </a:r>
          </a:p>
          <a:p>
            <a:pPr algn="l"/>
            <a:r>
              <a:rPr lang="en-US" sz="3800" b="1" dirty="0">
                <a:solidFill>
                  <a:schemeClr val="tx2">
                    <a:lumMod val="60000"/>
                    <a:lumOff val="40000"/>
                  </a:schemeClr>
                </a:solidFill>
              </a:rPr>
              <a:t> </a:t>
            </a:r>
            <a:r>
              <a:rPr lang="en-US" sz="3800" b="1" dirty="0" smtClean="0">
                <a:solidFill>
                  <a:schemeClr val="tx2">
                    <a:lumMod val="60000"/>
                    <a:lumOff val="40000"/>
                  </a:schemeClr>
                </a:solidFill>
              </a:rPr>
              <a:t>    Building on momentum.</a:t>
            </a:r>
            <a:endParaRPr lang="en-US" b="1" dirty="0" smtClean="0">
              <a:solidFill>
                <a:schemeClr val="tx2">
                  <a:lumMod val="60000"/>
                  <a:lumOff val="40000"/>
                </a:schemeClr>
              </a:solidFill>
            </a:endParaRPr>
          </a:p>
          <a:p>
            <a:endParaRPr lang="en-US" b="1" dirty="0"/>
          </a:p>
        </p:txBody>
      </p:sp>
      <p:sp>
        <p:nvSpPr>
          <p:cNvPr id="11" name="Slide Number Placeholder 1"/>
          <p:cNvSpPr>
            <a:spLocks noGrp="1"/>
          </p:cNvSpPr>
          <p:nvPr>
            <p:ph type="sldNum" sz="quarter" idx="12"/>
          </p:nvPr>
        </p:nvSpPr>
        <p:spPr>
          <a:xfrm>
            <a:off x="6553200" y="6356350"/>
            <a:ext cx="2133600" cy="365125"/>
          </a:xfrm>
        </p:spPr>
        <p:txBody>
          <a:bodyPr/>
          <a:lstStyle/>
          <a:p>
            <a:fld id="{5FAFB812-B8AC-6B49-92CA-03241F200384}" type="slidenum">
              <a:rPr lang="en-US" smtClean="0"/>
              <a:t>98</a:t>
            </a:fld>
            <a:endParaRPr lang="en-US" dirty="0"/>
          </a:p>
        </p:txBody>
      </p:sp>
      <p:pic>
        <p:nvPicPr>
          <p:cNvPr id="9" name="Picture 8"/>
          <p:cNvPicPr>
            <a:picLocks noChangeAspect="1"/>
          </p:cNvPicPr>
          <p:nvPr/>
        </p:nvPicPr>
        <p:blipFill>
          <a:blip r:embed="rId2"/>
          <a:stretch>
            <a:fillRect/>
          </a:stretch>
        </p:blipFill>
        <p:spPr>
          <a:xfrm>
            <a:off x="151147" y="1076635"/>
            <a:ext cx="7346492" cy="3046965"/>
          </a:xfrm>
          <a:prstGeom prst="rect">
            <a:avLst/>
          </a:prstGeom>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1200608" y="2875426"/>
            <a:ext cx="7778291" cy="2489053"/>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32250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rtlCol="0">
            <a:normAutofit/>
          </a:bodyPr>
          <a:lstStyle/>
          <a:p>
            <a:pPr marL="902970" indent="-742950">
              <a:buFont typeface="+mj-lt"/>
              <a:buAutoNum type="arabicPeriod"/>
              <a:defRPr/>
            </a:pPr>
            <a:r>
              <a:rPr lang="en-US" dirty="0" smtClean="0">
                <a:solidFill>
                  <a:srgbClr val="000000"/>
                </a:solidFill>
              </a:rPr>
              <a:t>Convened citywide coalition – BSEED, HRD, DWSD, DLBA, GHHI, </a:t>
            </a:r>
            <a:r>
              <a:rPr lang="en-US" dirty="0" err="1" smtClean="0">
                <a:solidFill>
                  <a:srgbClr val="000000"/>
                </a:solidFill>
              </a:rPr>
              <a:t>ClearCorps</a:t>
            </a:r>
            <a:r>
              <a:rPr lang="en-US" dirty="0" smtClean="0">
                <a:solidFill>
                  <a:srgbClr val="000000"/>
                </a:solidFill>
              </a:rPr>
              <a:t> to coordinate</a:t>
            </a:r>
          </a:p>
          <a:p>
            <a:pPr marL="902970" indent="-742950">
              <a:buFont typeface="+mj-lt"/>
              <a:buAutoNum type="arabicPeriod"/>
              <a:defRPr/>
            </a:pPr>
            <a:r>
              <a:rPr lang="en-US" dirty="0" smtClean="0">
                <a:solidFill>
                  <a:srgbClr val="000000"/>
                </a:solidFill>
              </a:rPr>
              <a:t>Reinitiated testing by City – first tests since 2011</a:t>
            </a:r>
          </a:p>
          <a:p>
            <a:pPr marL="902970" indent="-742950">
              <a:buFont typeface="+mj-lt"/>
              <a:buAutoNum type="arabicPeriod"/>
              <a:defRPr/>
            </a:pPr>
            <a:r>
              <a:rPr lang="en-US" dirty="0" smtClean="0">
                <a:solidFill>
                  <a:srgbClr val="000000"/>
                </a:solidFill>
              </a:rPr>
              <a:t>Coordinated Detroit-wide school water testing – currently to 94% compliance across 400 schools</a:t>
            </a:r>
            <a:endParaRPr lang="en-US" dirty="0">
              <a:solidFill>
                <a:srgbClr val="000000"/>
              </a:solidFill>
            </a:endParaRPr>
          </a:p>
          <a:p>
            <a:pPr indent="-182880" eaLnBrk="1" fontAlgn="auto" hangingPunct="1">
              <a:spcAft>
                <a:spcPts val="0"/>
              </a:spcAft>
              <a:buFont typeface="Corbel" pitchFamily="34" charset="0"/>
              <a:buChar char="•"/>
              <a:defRPr/>
            </a:pPr>
            <a:endParaRPr lang="en-US" dirty="0">
              <a:ea typeface="+mn-ea"/>
              <a:cs typeface="+mn-cs"/>
            </a:endParaRPr>
          </a:p>
        </p:txBody>
      </p:sp>
      <p:sp>
        <p:nvSpPr>
          <p:cNvPr id="7" name="Subtitle 2"/>
          <p:cNvSpPr txBox="1">
            <a:spLocks/>
          </p:cNvSpPr>
          <p:nvPr/>
        </p:nvSpPr>
        <p:spPr>
          <a:xfrm>
            <a:off x="-176398" y="-317541"/>
            <a:ext cx="6400800" cy="27103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800" b="1" dirty="0" smtClean="0">
              <a:solidFill>
                <a:schemeClr val="tx2">
                  <a:lumMod val="60000"/>
                  <a:lumOff val="40000"/>
                </a:schemeClr>
              </a:solidFill>
            </a:endParaRPr>
          </a:p>
          <a:p>
            <a:pPr marL="0" indent="0">
              <a:buNone/>
            </a:pPr>
            <a:r>
              <a:rPr lang="en-US" sz="3800" b="1" dirty="0">
                <a:solidFill>
                  <a:srgbClr val="D99694"/>
                </a:solidFill>
              </a:rPr>
              <a:t>	</a:t>
            </a:r>
            <a:r>
              <a:rPr lang="en-US" sz="3800" b="1" dirty="0" smtClean="0">
                <a:solidFill>
                  <a:schemeClr val="tx2">
                    <a:lumMod val="60000"/>
                    <a:lumOff val="40000"/>
                  </a:schemeClr>
                </a:solidFill>
              </a:rPr>
              <a:t>Lead Safe Detroit.</a:t>
            </a:r>
            <a:endParaRPr lang="en-US" b="1" dirty="0" smtClean="0">
              <a:solidFill>
                <a:schemeClr val="tx2">
                  <a:lumMod val="60000"/>
                  <a:lumOff val="40000"/>
                </a:schemeClr>
              </a:solidFill>
            </a:endParaRPr>
          </a:p>
          <a:p>
            <a:pPr marL="0" indent="0">
              <a:buNone/>
            </a:pPr>
            <a:endParaRPr lang="en-US" b="1" dirty="0"/>
          </a:p>
        </p:txBody>
      </p:sp>
    </p:spTree>
    <p:extLst>
      <p:ext uri="{BB962C8B-B14F-4D97-AF65-F5344CB8AC3E}">
        <p14:creationId xmlns:p14="http://schemas.microsoft.com/office/powerpoint/2010/main" val="3914425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ln>
          <a:solidFill>
            <a:schemeClr val="tx1"/>
          </a:solidFill>
        </a:ln>
        <a:effectLst>
          <a:outerShdw blurRad="50800" dist="38100" dir="5400000" algn="t" rotWithShape="0">
            <a:prstClr val="black">
              <a:alpha val="40000"/>
            </a:prstClr>
          </a:outerShdw>
        </a:effectLst>
      </a:spPr>
      <a:bodyPr wrap="none" rtlCol="0">
        <a:spAutoFit/>
      </a:bodyPr>
      <a:lstStyle>
        <a:defPPr algn="ctr">
          <a:lnSpc>
            <a:spcPct val="120000"/>
          </a:lnSpc>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43763</TotalTime>
  <Words>3858</Words>
  <Application>Microsoft Office PowerPoint</Application>
  <PresentationFormat>On-screen Show (4:3)</PresentationFormat>
  <Paragraphs>614</Paragraphs>
  <Slides>106</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ＭＳ Ｐゴシック</vt:lpstr>
      <vt:lpstr>Arial</vt:lpstr>
      <vt:lpstr>Calibri</vt:lpstr>
      <vt:lpstr>Corbel</vt:lpstr>
      <vt:lpstr>Elephant</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Some are “high risk”</vt:lpstr>
      <vt:lpstr>Both “high risk” and others have disease</vt:lpstr>
      <vt:lpstr>PowerPoint Presentation</vt:lpstr>
      <vt:lpstr>PowerPoint Presentation</vt:lpstr>
      <vt:lpstr>Identify those who are high risk</vt:lpstr>
      <vt:lpstr>Identify those who are high risk</vt:lpstr>
      <vt:lpstr>Then decrease their risk…</vt:lpstr>
      <vt:lpstr>Then decrease their risk…</vt:lpstr>
      <vt:lpstr>Then decrease their risk…</vt:lpstr>
      <vt:lpstr>The medical strategy sees this…</vt:lpstr>
      <vt:lpstr>…but misses all of this</vt:lpstr>
      <vt:lpstr>PowerPoint Presentation</vt:lpstr>
      <vt:lpstr>The public health strategy</vt:lpstr>
      <vt:lpstr>Shift the entire risk distribution</vt:lpstr>
      <vt:lpstr>The public health strategy…</vt:lpstr>
      <vt:lpstr>The public health strategy…</vt:lpstr>
      <vt:lpstr>The public health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Sampson</dc:creator>
  <cp:lastModifiedBy>Tallerico, Kelsey</cp:lastModifiedBy>
  <cp:revision>1173</cp:revision>
  <dcterms:created xsi:type="dcterms:W3CDTF">2012-06-20T14:00:58Z</dcterms:created>
  <dcterms:modified xsi:type="dcterms:W3CDTF">2016-06-22T14:58:22Z</dcterms:modified>
</cp:coreProperties>
</file>